
<file path=[Content_Types].xml><?xml version="1.0" encoding="utf-8"?>
<Types xmlns="http://schemas.openxmlformats.org/package/2006/content-types">
  <Default Extension="bmp" ContentType="image/bmp"/>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8" r:id="rId1"/>
  </p:sldMasterIdLst>
  <p:notesMasterIdLst>
    <p:notesMasterId r:id="rId41"/>
  </p:notesMasterIdLst>
  <p:sldIdLst>
    <p:sldId id="256" r:id="rId2"/>
    <p:sldId id="4763" r:id="rId3"/>
    <p:sldId id="4758" r:id="rId4"/>
    <p:sldId id="485" r:id="rId5"/>
    <p:sldId id="464" r:id="rId6"/>
    <p:sldId id="4742" r:id="rId7"/>
    <p:sldId id="4754" r:id="rId8"/>
    <p:sldId id="4755" r:id="rId9"/>
    <p:sldId id="4743" r:id="rId10"/>
    <p:sldId id="4744" r:id="rId11"/>
    <p:sldId id="4745" r:id="rId12"/>
    <p:sldId id="4746" r:id="rId13"/>
    <p:sldId id="4747" r:id="rId14"/>
    <p:sldId id="4748" r:id="rId15"/>
    <p:sldId id="4749" r:id="rId16"/>
    <p:sldId id="580" r:id="rId17"/>
    <p:sldId id="578" r:id="rId18"/>
    <p:sldId id="581" r:id="rId19"/>
    <p:sldId id="576" r:id="rId20"/>
    <p:sldId id="575" r:id="rId21"/>
    <p:sldId id="285" r:id="rId22"/>
    <p:sldId id="579" r:id="rId23"/>
    <p:sldId id="583" r:id="rId24"/>
    <p:sldId id="588" r:id="rId25"/>
    <p:sldId id="585" r:id="rId26"/>
    <p:sldId id="586" r:id="rId27"/>
    <p:sldId id="4751" r:id="rId28"/>
    <p:sldId id="4752" r:id="rId29"/>
    <p:sldId id="4753" r:id="rId30"/>
    <p:sldId id="4756" r:id="rId31"/>
    <p:sldId id="4762" r:id="rId32"/>
    <p:sldId id="4759" r:id="rId33"/>
    <p:sldId id="4760" r:id="rId34"/>
    <p:sldId id="3005" r:id="rId35"/>
    <p:sldId id="4761" r:id="rId36"/>
    <p:sldId id="364" r:id="rId37"/>
    <p:sldId id="4766" r:id="rId38"/>
    <p:sldId id="4765" r:id="rId39"/>
    <p:sldId id="363"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initials="J" lastIdx="1" clrIdx="0">
    <p:extLst>
      <p:ext uri="{19B8F6BF-5375-455C-9EA6-DF929625EA0E}">
        <p15:presenceInfo xmlns:p15="http://schemas.microsoft.com/office/powerpoint/2012/main" userId="dbf37b413ec71e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751" autoAdjust="0"/>
  </p:normalViewPr>
  <p:slideViewPr>
    <p:cSldViewPr snapToGrid="0">
      <p:cViewPr varScale="1">
        <p:scale>
          <a:sx n="67" d="100"/>
          <a:sy n="67"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hyperlink" Target="mailto:Jan.Wachter@iup.edu"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Jan.Wachter@iup.edu"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275F6-4C96-4D1C-BD62-0A05276512FE}"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E811A65C-90F4-444E-B551-EBB3566C23BE}">
      <dgm:prSet/>
      <dgm:spPr/>
      <dgm:t>
        <a:bodyPr/>
        <a:lstStyle/>
        <a:p>
          <a:r>
            <a:rPr lang="en-US" b="1"/>
            <a:t>RISK</a:t>
          </a:r>
          <a:endParaRPr lang="en-US"/>
        </a:p>
      </dgm:t>
    </dgm:pt>
    <dgm:pt modelId="{42999EF7-17EF-4F65-971C-A88D6EFA1A15}" type="parTrans" cxnId="{807C8599-FBF2-484C-88DB-8791700064DB}">
      <dgm:prSet/>
      <dgm:spPr/>
      <dgm:t>
        <a:bodyPr/>
        <a:lstStyle/>
        <a:p>
          <a:endParaRPr lang="en-US"/>
        </a:p>
      </dgm:t>
    </dgm:pt>
    <dgm:pt modelId="{FA6907B4-A214-4CB7-9495-3DC16971E728}" type="sibTrans" cxnId="{807C8599-FBF2-484C-88DB-8791700064DB}">
      <dgm:prSet/>
      <dgm:spPr/>
      <dgm:t>
        <a:bodyPr/>
        <a:lstStyle/>
        <a:p>
          <a:endParaRPr lang="en-US"/>
        </a:p>
      </dgm:t>
    </dgm:pt>
    <dgm:pt modelId="{4C8BC1A4-8023-4157-A08E-0CA0BD6650E3}">
      <dgm:prSet custT="1"/>
      <dgm:spPr/>
      <dgm:t>
        <a:bodyPr/>
        <a:lstStyle/>
        <a:p>
          <a:r>
            <a:rPr lang="en-US" sz="3200" b="1" i="0" baseline="0" dirty="0"/>
            <a:t>effect of uncertainty</a:t>
          </a:r>
          <a:endParaRPr lang="en-US" sz="3200" dirty="0"/>
        </a:p>
      </dgm:t>
    </dgm:pt>
    <dgm:pt modelId="{893A0A06-BB91-49C5-9694-F81BF0956103}" type="parTrans" cxnId="{C039CCD7-F5D8-4D38-9006-72FBE175D55E}">
      <dgm:prSet/>
      <dgm:spPr/>
      <dgm:t>
        <a:bodyPr/>
        <a:lstStyle/>
        <a:p>
          <a:endParaRPr lang="en-US"/>
        </a:p>
      </dgm:t>
    </dgm:pt>
    <dgm:pt modelId="{C8DBAEEC-0F66-4B55-B7ED-2FF25EB708AC}" type="sibTrans" cxnId="{C039CCD7-F5D8-4D38-9006-72FBE175D55E}">
      <dgm:prSet/>
      <dgm:spPr/>
      <dgm:t>
        <a:bodyPr/>
        <a:lstStyle/>
        <a:p>
          <a:endParaRPr lang="en-US"/>
        </a:p>
      </dgm:t>
    </dgm:pt>
    <dgm:pt modelId="{69BE8BFC-BF97-4763-873C-22DB5FF59D11}">
      <dgm:prSet/>
      <dgm:spPr/>
      <dgm:t>
        <a:bodyPr/>
        <a:lstStyle/>
        <a:p>
          <a:r>
            <a:rPr lang="en-US" b="0" i="0" baseline="0"/>
            <a:t>Note 1 to entry: An effect is a deviation from the expected — positive or negative.</a:t>
          </a:r>
          <a:endParaRPr lang="en-US"/>
        </a:p>
      </dgm:t>
    </dgm:pt>
    <dgm:pt modelId="{EBEADAB6-2466-492F-BDF6-F55600162B0A}" type="parTrans" cxnId="{C148FFF0-8136-4100-8C6E-9BEEA21361F3}">
      <dgm:prSet/>
      <dgm:spPr/>
      <dgm:t>
        <a:bodyPr/>
        <a:lstStyle/>
        <a:p>
          <a:endParaRPr lang="en-US"/>
        </a:p>
      </dgm:t>
    </dgm:pt>
    <dgm:pt modelId="{9D971895-63BF-40BE-8D6C-A98BE5E8BCE4}" type="sibTrans" cxnId="{C148FFF0-8136-4100-8C6E-9BEEA21361F3}">
      <dgm:prSet/>
      <dgm:spPr/>
      <dgm:t>
        <a:bodyPr/>
        <a:lstStyle/>
        <a:p>
          <a:endParaRPr lang="en-US"/>
        </a:p>
      </dgm:t>
    </dgm:pt>
    <dgm:pt modelId="{02BD37B6-8770-44DC-AF04-29A79F982D24}">
      <dgm:prSet/>
      <dgm:spPr/>
      <dgm:t>
        <a:bodyPr/>
        <a:lstStyle/>
        <a:p>
          <a:r>
            <a:rPr lang="en-US" b="0" i="0" baseline="0"/>
            <a:t>Note 2 to entry: Uncertainty is the state, even partial, of deficiency of information related to, understanding or knowledge of, an event, its consequence, or likelihood.</a:t>
          </a:r>
          <a:endParaRPr lang="en-US"/>
        </a:p>
      </dgm:t>
    </dgm:pt>
    <dgm:pt modelId="{4B0D2655-DF17-422C-B7B3-7B2DD1C9980F}" type="parTrans" cxnId="{6477D84E-8D8A-46D8-BCD7-3FE5F8175901}">
      <dgm:prSet/>
      <dgm:spPr/>
      <dgm:t>
        <a:bodyPr/>
        <a:lstStyle/>
        <a:p>
          <a:endParaRPr lang="en-US"/>
        </a:p>
      </dgm:t>
    </dgm:pt>
    <dgm:pt modelId="{57F02C2C-6AAA-4AA5-BBF1-1F4BCF10D68C}" type="sibTrans" cxnId="{6477D84E-8D8A-46D8-BCD7-3FE5F8175901}">
      <dgm:prSet/>
      <dgm:spPr/>
      <dgm:t>
        <a:bodyPr/>
        <a:lstStyle/>
        <a:p>
          <a:endParaRPr lang="en-US"/>
        </a:p>
      </dgm:t>
    </dgm:pt>
    <dgm:pt modelId="{95A2C74F-A82F-4DB5-8937-DBEDD7AC9A16}" type="pres">
      <dgm:prSet presAssocID="{009275F6-4C96-4D1C-BD62-0A05276512FE}" presName="vert0" presStyleCnt="0">
        <dgm:presLayoutVars>
          <dgm:dir/>
          <dgm:animOne val="branch"/>
          <dgm:animLvl val="lvl"/>
        </dgm:presLayoutVars>
      </dgm:prSet>
      <dgm:spPr/>
    </dgm:pt>
    <dgm:pt modelId="{A7432835-2B6D-415E-B4EF-0738DDE5B064}" type="pres">
      <dgm:prSet presAssocID="{E811A65C-90F4-444E-B551-EBB3566C23BE}" presName="thickLine" presStyleLbl="alignNode1" presStyleIdx="0" presStyleCnt="1"/>
      <dgm:spPr/>
    </dgm:pt>
    <dgm:pt modelId="{B977351D-51EB-44F2-B373-9271A50DA75B}" type="pres">
      <dgm:prSet presAssocID="{E811A65C-90F4-444E-B551-EBB3566C23BE}" presName="horz1" presStyleCnt="0"/>
      <dgm:spPr/>
    </dgm:pt>
    <dgm:pt modelId="{04842C28-F0BF-448E-8443-24C17CB7371B}" type="pres">
      <dgm:prSet presAssocID="{E811A65C-90F4-444E-B551-EBB3566C23BE}" presName="tx1" presStyleLbl="revTx" presStyleIdx="0" presStyleCnt="4"/>
      <dgm:spPr/>
    </dgm:pt>
    <dgm:pt modelId="{3B65E5C5-3F13-412D-A692-152A97E75D66}" type="pres">
      <dgm:prSet presAssocID="{E811A65C-90F4-444E-B551-EBB3566C23BE}" presName="vert1" presStyleCnt="0"/>
      <dgm:spPr/>
    </dgm:pt>
    <dgm:pt modelId="{57CD3D47-BE3F-4308-9994-123FB589F79B}" type="pres">
      <dgm:prSet presAssocID="{4C8BC1A4-8023-4157-A08E-0CA0BD6650E3}" presName="vertSpace2a" presStyleCnt="0"/>
      <dgm:spPr/>
    </dgm:pt>
    <dgm:pt modelId="{07FB116F-CA8B-4BF5-AE51-B17C9C6BB4BB}" type="pres">
      <dgm:prSet presAssocID="{4C8BC1A4-8023-4157-A08E-0CA0BD6650E3}" presName="horz2" presStyleCnt="0"/>
      <dgm:spPr/>
    </dgm:pt>
    <dgm:pt modelId="{47D20005-A79B-4024-9C6D-673230849F7B}" type="pres">
      <dgm:prSet presAssocID="{4C8BC1A4-8023-4157-A08E-0CA0BD6650E3}" presName="horzSpace2" presStyleCnt="0"/>
      <dgm:spPr/>
    </dgm:pt>
    <dgm:pt modelId="{A8C58439-80D7-4999-B9E1-A449A73AA68C}" type="pres">
      <dgm:prSet presAssocID="{4C8BC1A4-8023-4157-A08E-0CA0BD6650E3}" presName="tx2" presStyleLbl="revTx" presStyleIdx="1" presStyleCnt="4" custLinFactNeighborX="0" custLinFactNeighborY="19148"/>
      <dgm:spPr/>
    </dgm:pt>
    <dgm:pt modelId="{FE5D968E-EA7F-4C4B-9A4C-57B22BC9B150}" type="pres">
      <dgm:prSet presAssocID="{4C8BC1A4-8023-4157-A08E-0CA0BD6650E3}" presName="vert2" presStyleCnt="0"/>
      <dgm:spPr/>
    </dgm:pt>
    <dgm:pt modelId="{569338E3-4530-45C9-B7AC-5D87A84E52E9}" type="pres">
      <dgm:prSet presAssocID="{4C8BC1A4-8023-4157-A08E-0CA0BD6650E3}" presName="thinLine2b" presStyleLbl="callout" presStyleIdx="0" presStyleCnt="3"/>
      <dgm:spPr/>
    </dgm:pt>
    <dgm:pt modelId="{1BEB0EED-3D28-4905-9947-50ABDEE3F070}" type="pres">
      <dgm:prSet presAssocID="{4C8BC1A4-8023-4157-A08E-0CA0BD6650E3}" presName="vertSpace2b" presStyleCnt="0"/>
      <dgm:spPr/>
    </dgm:pt>
    <dgm:pt modelId="{AB24A435-5E91-4FA5-BE3F-C787A3EB1983}" type="pres">
      <dgm:prSet presAssocID="{69BE8BFC-BF97-4763-873C-22DB5FF59D11}" presName="horz2" presStyleCnt="0"/>
      <dgm:spPr/>
    </dgm:pt>
    <dgm:pt modelId="{0FD5B2D6-B207-437B-B81D-348AEA50DF70}" type="pres">
      <dgm:prSet presAssocID="{69BE8BFC-BF97-4763-873C-22DB5FF59D11}" presName="horzSpace2" presStyleCnt="0"/>
      <dgm:spPr/>
    </dgm:pt>
    <dgm:pt modelId="{7686CB68-2AF5-48A8-9830-FB6A7B681229}" type="pres">
      <dgm:prSet presAssocID="{69BE8BFC-BF97-4763-873C-22DB5FF59D11}" presName="tx2" presStyleLbl="revTx" presStyleIdx="2" presStyleCnt="4"/>
      <dgm:spPr/>
    </dgm:pt>
    <dgm:pt modelId="{43C8AB3A-8C5E-4FEF-B6DF-7F24C2B79623}" type="pres">
      <dgm:prSet presAssocID="{69BE8BFC-BF97-4763-873C-22DB5FF59D11}" presName="vert2" presStyleCnt="0"/>
      <dgm:spPr/>
    </dgm:pt>
    <dgm:pt modelId="{ACB8123A-16C8-4E62-B974-F9EA166E5FE1}" type="pres">
      <dgm:prSet presAssocID="{69BE8BFC-BF97-4763-873C-22DB5FF59D11}" presName="thinLine2b" presStyleLbl="callout" presStyleIdx="1" presStyleCnt="3"/>
      <dgm:spPr/>
    </dgm:pt>
    <dgm:pt modelId="{480591B1-F410-4B6B-99A9-E6C40DD904F1}" type="pres">
      <dgm:prSet presAssocID="{69BE8BFC-BF97-4763-873C-22DB5FF59D11}" presName="vertSpace2b" presStyleCnt="0"/>
      <dgm:spPr/>
    </dgm:pt>
    <dgm:pt modelId="{EF308F91-5169-4C55-84F7-2562FF57F7F4}" type="pres">
      <dgm:prSet presAssocID="{02BD37B6-8770-44DC-AF04-29A79F982D24}" presName="horz2" presStyleCnt="0"/>
      <dgm:spPr/>
    </dgm:pt>
    <dgm:pt modelId="{2C590AE8-1116-423F-9B7C-63BC8D30A8DF}" type="pres">
      <dgm:prSet presAssocID="{02BD37B6-8770-44DC-AF04-29A79F982D24}" presName="horzSpace2" presStyleCnt="0"/>
      <dgm:spPr/>
    </dgm:pt>
    <dgm:pt modelId="{7C166816-9AFB-4855-9877-C082897A5D95}" type="pres">
      <dgm:prSet presAssocID="{02BD37B6-8770-44DC-AF04-29A79F982D24}" presName="tx2" presStyleLbl="revTx" presStyleIdx="3" presStyleCnt="4"/>
      <dgm:spPr/>
    </dgm:pt>
    <dgm:pt modelId="{A3668D4C-E4C5-430B-8E1A-D34BB5C0106E}" type="pres">
      <dgm:prSet presAssocID="{02BD37B6-8770-44DC-AF04-29A79F982D24}" presName="vert2" presStyleCnt="0"/>
      <dgm:spPr/>
    </dgm:pt>
    <dgm:pt modelId="{A1A61E08-D04F-49AA-B3D6-0BB4744C71C5}" type="pres">
      <dgm:prSet presAssocID="{02BD37B6-8770-44DC-AF04-29A79F982D24}" presName="thinLine2b" presStyleLbl="callout" presStyleIdx="2" presStyleCnt="3"/>
      <dgm:spPr/>
    </dgm:pt>
    <dgm:pt modelId="{64D36CE2-EACF-47AF-9F02-43ED03E78EA4}" type="pres">
      <dgm:prSet presAssocID="{02BD37B6-8770-44DC-AF04-29A79F982D24}" presName="vertSpace2b" presStyleCnt="0"/>
      <dgm:spPr/>
    </dgm:pt>
  </dgm:ptLst>
  <dgm:cxnLst>
    <dgm:cxn modelId="{ACB2A502-2EB7-4DDE-8B7C-38A8D38DC46F}" type="presOf" srcId="{E811A65C-90F4-444E-B551-EBB3566C23BE}" destId="{04842C28-F0BF-448E-8443-24C17CB7371B}" srcOrd="0" destOrd="0" presId="urn:microsoft.com/office/officeart/2008/layout/LinedList"/>
    <dgm:cxn modelId="{90711227-49F6-4BA3-8D67-F45343E35AF8}" type="presOf" srcId="{4C8BC1A4-8023-4157-A08E-0CA0BD6650E3}" destId="{A8C58439-80D7-4999-B9E1-A449A73AA68C}" srcOrd="0" destOrd="0" presId="urn:microsoft.com/office/officeart/2008/layout/LinedList"/>
    <dgm:cxn modelId="{9938A938-8D7B-470F-9972-64044B493DB0}" type="presOf" srcId="{69BE8BFC-BF97-4763-873C-22DB5FF59D11}" destId="{7686CB68-2AF5-48A8-9830-FB6A7B681229}" srcOrd="0" destOrd="0" presId="urn:microsoft.com/office/officeart/2008/layout/LinedList"/>
    <dgm:cxn modelId="{6477D84E-8D8A-46D8-BCD7-3FE5F8175901}" srcId="{E811A65C-90F4-444E-B551-EBB3566C23BE}" destId="{02BD37B6-8770-44DC-AF04-29A79F982D24}" srcOrd="2" destOrd="0" parTransId="{4B0D2655-DF17-422C-B7B3-7B2DD1C9980F}" sibTransId="{57F02C2C-6AAA-4AA5-BBF1-1F4BCF10D68C}"/>
    <dgm:cxn modelId="{807C8599-FBF2-484C-88DB-8791700064DB}" srcId="{009275F6-4C96-4D1C-BD62-0A05276512FE}" destId="{E811A65C-90F4-444E-B551-EBB3566C23BE}" srcOrd="0" destOrd="0" parTransId="{42999EF7-17EF-4F65-971C-A88D6EFA1A15}" sibTransId="{FA6907B4-A214-4CB7-9495-3DC16971E728}"/>
    <dgm:cxn modelId="{9A836DB8-6AA1-4E48-975C-A5332D5B3530}" type="presOf" srcId="{02BD37B6-8770-44DC-AF04-29A79F982D24}" destId="{7C166816-9AFB-4855-9877-C082897A5D95}" srcOrd="0" destOrd="0" presId="urn:microsoft.com/office/officeart/2008/layout/LinedList"/>
    <dgm:cxn modelId="{C039CCD7-F5D8-4D38-9006-72FBE175D55E}" srcId="{E811A65C-90F4-444E-B551-EBB3566C23BE}" destId="{4C8BC1A4-8023-4157-A08E-0CA0BD6650E3}" srcOrd="0" destOrd="0" parTransId="{893A0A06-BB91-49C5-9694-F81BF0956103}" sibTransId="{C8DBAEEC-0F66-4B55-B7ED-2FF25EB708AC}"/>
    <dgm:cxn modelId="{ACA4CDEB-905B-478A-9038-738BF2EC8B97}" type="presOf" srcId="{009275F6-4C96-4D1C-BD62-0A05276512FE}" destId="{95A2C74F-A82F-4DB5-8937-DBEDD7AC9A16}" srcOrd="0" destOrd="0" presId="urn:microsoft.com/office/officeart/2008/layout/LinedList"/>
    <dgm:cxn modelId="{C148FFF0-8136-4100-8C6E-9BEEA21361F3}" srcId="{E811A65C-90F4-444E-B551-EBB3566C23BE}" destId="{69BE8BFC-BF97-4763-873C-22DB5FF59D11}" srcOrd="1" destOrd="0" parTransId="{EBEADAB6-2466-492F-BDF6-F55600162B0A}" sibTransId="{9D971895-63BF-40BE-8D6C-A98BE5E8BCE4}"/>
    <dgm:cxn modelId="{6C5D3450-8BD8-4FB9-BBD8-51A21DEC7E47}" type="presParOf" srcId="{95A2C74F-A82F-4DB5-8937-DBEDD7AC9A16}" destId="{A7432835-2B6D-415E-B4EF-0738DDE5B064}" srcOrd="0" destOrd="0" presId="urn:microsoft.com/office/officeart/2008/layout/LinedList"/>
    <dgm:cxn modelId="{D73938EC-FE3F-4C42-8D2C-68CE7F859442}" type="presParOf" srcId="{95A2C74F-A82F-4DB5-8937-DBEDD7AC9A16}" destId="{B977351D-51EB-44F2-B373-9271A50DA75B}" srcOrd="1" destOrd="0" presId="urn:microsoft.com/office/officeart/2008/layout/LinedList"/>
    <dgm:cxn modelId="{64AD3DA1-24CB-4748-9EB1-81B3CC296094}" type="presParOf" srcId="{B977351D-51EB-44F2-B373-9271A50DA75B}" destId="{04842C28-F0BF-448E-8443-24C17CB7371B}" srcOrd="0" destOrd="0" presId="urn:microsoft.com/office/officeart/2008/layout/LinedList"/>
    <dgm:cxn modelId="{E25F3BB8-6758-47CD-B10D-406A4FCC6F9A}" type="presParOf" srcId="{B977351D-51EB-44F2-B373-9271A50DA75B}" destId="{3B65E5C5-3F13-412D-A692-152A97E75D66}" srcOrd="1" destOrd="0" presId="urn:microsoft.com/office/officeart/2008/layout/LinedList"/>
    <dgm:cxn modelId="{1B62225E-7164-466A-AFAA-B5E4894C9D4C}" type="presParOf" srcId="{3B65E5C5-3F13-412D-A692-152A97E75D66}" destId="{57CD3D47-BE3F-4308-9994-123FB589F79B}" srcOrd="0" destOrd="0" presId="urn:microsoft.com/office/officeart/2008/layout/LinedList"/>
    <dgm:cxn modelId="{EE26FCE5-403E-4242-A62E-F83880744772}" type="presParOf" srcId="{3B65E5C5-3F13-412D-A692-152A97E75D66}" destId="{07FB116F-CA8B-4BF5-AE51-B17C9C6BB4BB}" srcOrd="1" destOrd="0" presId="urn:microsoft.com/office/officeart/2008/layout/LinedList"/>
    <dgm:cxn modelId="{53287E2C-D8FF-4FDC-8787-069FF3C294D4}" type="presParOf" srcId="{07FB116F-CA8B-4BF5-AE51-B17C9C6BB4BB}" destId="{47D20005-A79B-4024-9C6D-673230849F7B}" srcOrd="0" destOrd="0" presId="urn:microsoft.com/office/officeart/2008/layout/LinedList"/>
    <dgm:cxn modelId="{99957DBF-4676-4DA8-8313-1EAD9452F1B9}" type="presParOf" srcId="{07FB116F-CA8B-4BF5-AE51-B17C9C6BB4BB}" destId="{A8C58439-80D7-4999-B9E1-A449A73AA68C}" srcOrd="1" destOrd="0" presId="urn:microsoft.com/office/officeart/2008/layout/LinedList"/>
    <dgm:cxn modelId="{E8A6C4D0-9298-4CC6-A309-4FFE78594111}" type="presParOf" srcId="{07FB116F-CA8B-4BF5-AE51-B17C9C6BB4BB}" destId="{FE5D968E-EA7F-4C4B-9A4C-57B22BC9B150}" srcOrd="2" destOrd="0" presId="urn:microsoft.com/office/officeart/2008/layout/LinedList"/>
    <dgm:cxn modelId="{7CA70600-147C-4515-99B1-021AAFB5EF97}" type="presParOf" srcId="{3B65E5C5-3F13-412D-A692-152A97E75D66}" destId="{569338E3-4530-45C9-B7AC-5D87A84E52E9}" srcOrd="2" destOrd="0" presId="urn:microsoft.com/office/officeart/2008/layout/LinedList"/>
    <dgm:cxn modelId="{C818BBF3-76AD-46B9-BE9E-045F222A7AE3}" type="presParOf" srcId="{3B65E5C5-3F13-412D-A692-152A97E75D66}" destId="{1BEB0EED-3D28-4905-9947-50ABDEE3F070}" srcOrd="3" destOrd="0" presId="urn:microsoft.com/office/officeart/2008/layout/LinedList"/>
    <dgm:cxn modelId="{B53AC111-18FA-4B13-B607-5A00E86FABD1}" type="presParOf" srcId="{3B65E5C5-3F13-412D-A692-152A97E75D66}" destId="{AB24A435-5E91-4FA5-BE3F-C787A3EB1983}" srcOrd="4" destOrd="0" presId="urn:microsoft.com/office/officeart/2008/layout/LinedList"/>
    <dgm:cxn modelId="{86931734-77F3-4673-A3B5-639109919F1A}" type="presParOf" srcId="{AB24A435-5E91-4FA5-BE3F-C787A3EB1983}" destId="{0FD5B2D6-B207-437B-B81D-348AEA50DF70}" srcOrd="0" destOrd="0" presId="urn:microsoft.com/office/officeart/2008/layout/LinedList"/>
    <dgm:cxn modelId="{845972EA-E461-4C07-BA5A-FCCC181DBD3F}" type="presParOf" srcId="{AB24A435-5E91-4FA5-BE3F-C787A3EB1983}" destId="{7686CB68-2AF5-48A8-9830-FB6A7B681229}" srcOrd="1" destOrd="0" presId="urn:microsoft.com/office/officeart/2008/layout/LinedList"/>
    <dgm:cxn modelId="{58D035D8-604A-4940-AB5B-D74A659970FF}" type="presParOf" srcId="{AB24A435-5E91-4FA5-BE3F-C787A3EB1983}" destId="{43C8AB3A-8C5E-4FEF-B6DF-7F24C2B79623}" srcOrd="2" destOrd="0" presId="urn:microsoft.com/office/officeart/2008/layout/LinedList"/>
    <dgm:cxn modelId="{7831C0FB-7056-4C52-800C-353A10BAD5F4}" type="presParOf" srcId="{3B65E5C5-3F13-412D-A692-152A97E75D66}" destId="{ACB8123A-16C8-4E62-B974-F9EA166E5FE1}" srcOrd="5" destOrd="0" presId="urn:microsoft.com/office/officeart/2008/layout/LinedList"/>
    <dgm:cxn modelId="{432A68D4-982A-4E55-9466-BF7D712E2D04}" type="presParOf" srcId="{3B65E5C5-3F13-412D-A692-152A97E75D66}" destId="{480591B1-F410-4B6B-99A9-E6C40DD904F1}" srcOrd="6" destOrd="0" presId="urn:microsoft.com/office/officeart/2008/layout/LinedList"/>
    <dgm:cxn modelId="{D7541BB3-02B0-4930-966D-BFD9E56188C0}" type="presParOf" srcId="{3B65E5C5-3F13-412D-A692-152A97E75D66}" destId="{EF308F91-5169-4C55-84F7-2562FF57F7F4}" srcOrd="7" destOrd="0" presId="urn:microsoft.com/office/officeart/2008/layout/LinedList"/>
    <dgm:cxn modelId="{8B00DB75-F783-4090-9B43-5A71228DA18A}" type="presParOf" srcId="{EF308F91-5169-4C55-84F7-2562FF57F7F4}" destId="{2C590AE8-1116-423F-9B7C-63BC8D30A8DF}" srcOrd="0" destOrd="0" presId="urn:microsoft.com/office/officeart/2008/layout/LinedList"/>
    <dgm:cxn modelId="{1CFCDA27-976D-4C37-BB0E-C8B416AB5C30}" type="presParOf" srcId="{EF308F91-5169-4C55-84F7-2562FF57F7F4}" destId="{7C166816-9AFB-4855-9877-C082897A5D95}" srcOrd="1" destOrd="0" presId="urn:microsoft.com/office/officeart/2008/layout/LinedList"/>
    <dgm:cxn modelId="{7E34A797-004D-4916-8C60-97CDBB91C829}" type="presParOf" srcId="{EF308F91-5169-4C55-84F7-2562FF57F7F4}" destId="{A3668D4C-E4C5-430B-8E1A-D34BB5C0106E}" srcOrd="2" destOrd="0" presId="urn:microsoft.com/office/officeart/2008/layout/LinedList"/>
    <dgm:cxn modelId="{63DE11BF-6AA0-447B-8C06-A2432D526926}" type="presParOf" srcId="{3B65E5C5-3F13-412D-A692-152A97E75D66}" destId="{A1A61E08-D04F-49AA-B3D6-0BB4744C71C5}" srcOrd="8" destOrd="0" presId="urn:microsoft.com/office/officeart/2008/layout/LinedList"/>
    <dgm:cxn modelId="{9EF0CE66-050E-4678-84FA-A3724478DA0C}" type="presParOf" srcId="{3B65E5C5-3F13-412D-A692-152A97E75D66}" destId="{64D36CE2-EACF-47AF-9F02-43ED03E78EA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56A40F-0354-4BCE-856C-7F0A1B0C40F7}"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1AAE17CC-8552-45E1-90CF-1F5ECC35C9A0}">
      <dgm:prSet/>
      <dgm:spPr/>
      <dgm:t>
        <a:bodyPr/>
        <a:lstStyle/>
        <a:p>
          <a:r>
            <a:rPr lang="en-US" dirty="0"/>
            <a:t>Dr. Jan K Wachter, CIH, CSP</a:t>
          </a:r>
        </a:p>
      </dgm:t>
    </dgm:pt>
    <dgm:pt modelId="{DF405E87-BAA2-4FD9-A42F-089A74B6AF27}" type="parTrans" cxnId="{0CACACC5-9574-4025-BC85-4FABE2EF52A5}">
      <dgm:prSet/>
      <dgm:spPr/>
      <dgm:t>
        <a:bodyPr/>
        <a:lstStyle/>
        <a:p>
          <a:endParaRPr lang="en-US"/>
        </a:p>
      </dgm:t>
    </dgm:pt>
    <dgm:pt modelId="{F4233BD8-DD63-42A4-BB27-0168504592EA}" type="sibTrans" cxnId="{0CACACC5-9574-4025-BC85-4FABE2EF52A5}">
      <dgm:prSet/>
      <dgm:spPr/>
      <dgm:t>
        <a:bodyPr/>
        <a:lstStyle/>
        <a:p>
          <a:endParaRPr lang="en-US"/>
        </a:p>
      </dgm:t>
    </dgm:pt>
    <dgm:pt modelId="{A43837E3-2089-406B-B9A2-828F010D98B0}">
      <dgm:prSet/>
      <dgm:spPr/>
      <dgm:t>
        <a:bodyPr/>
        <a:lstStyle/>
        <a:p>
          <a:r>
            <a:rPr lang="en-US" dirty="0"/>
            <a:t>Professor, Safety Sciences</a:t>
          </a:r>
        </a:p>
      </dgm:t>
    </dgm:pt>
    <dgm:pt modelId="{49D024A4-FE08-411A-9C61-2FA19F83CA37}" type="parTrans" cxnId="{C2880D3D-C795-4321-A5D8-D927B63F0AE9}">
      <dgm:prSet/>
      <dgm:spPr/>
      <dgm:t>
        <a:bodyPr/>
        <a:lstStyle/>
        <a:p>
          <a:endParaRPr lang="en-US"/>
        </a:p>
      </dgm:t>
    </dgm:pt>
    <dgm:pt modelId="{B8DCDD9F-0E8B-421A-A17F-412C3E299150}" type="sibTrans" cxnId="{C2880D3D-C795-4321-A5D8-D927B63F0AE9}">
      <dgm:prSet/>
      <dgm:spPr/>
      <dgm:t>
        <a:bodyPr/>
        <a:lstStyle/>
        <a:p>
          <a:endParaRPr lang="en-US"/>
        </a:p>
      </dgm:t>
    </dgm:pt>
    <dgm:pt modelId="{E7DF344B-2716-49CF-BCA8-B801CE24B471}">
      <dgm:prSet/>
      <dgm:spPr/>
      <dgm:t>
        <a:bodyPr/>
        <a:lstStyle/>
        <a:p>
          <a:r>
            <a:rPr lang="en-US" dirty="0"/>
            <a:t>Indiana University of Pennsylvania</a:t>
          </a:r>
        </a:p>
      </dgm:t>
    </dgm:pt>
    <dgm:pt modelId="{709D2106-84F0-4019-83DC-76759003D6DA}" type="parTrans" cxnId="{34FFE574-08F3-4EDA-86AE-D334CB55ED20}">
      <dgm:prSet/>
      <dgm:spPr/>
      <dgm:t>
        <a:bodyPr/>
        <a:lstStyle/>
        <a:p>
          <a:endParaRPr lang="en-US"/>
        </a:p>
      </dgm:t>
    </dgm:pt>
    <dgm:pt modelId="{12C2DE9B-45C0-4F04-9F3D-B63D09F5FABF}" type="sibTrans" cxnId="{34FFE574-08F3-4EDA-86AE-D334CB55ED20}">
      <dgm:prSet/>
      <dgm:spPr/>
      <dgm:t>
        <a:bodyPr/>
        <a:lstStyle/>
        <a:p>
          <a:endParaRPr lang="en-US"/>
        </a:p>
      </dgm:t>
    </dgm:pt>
    <dgm:pt modelId="{16E25303-99CC-422D-B2DA-039DDB21AA90}">
      <dgm:prSet/>
      <dgm:spPr/>
      <dgm:t>
        <a:bodyPr/>
        <a:lstStyle/>
        <a:p>
          <a:r>
            <a:rPr lang="en-US" dirty="0">
              <a:highlight>
                <a:srgbClr val="FFFF00"/>
              </a:highlight>
              <a:hlinkClick xmlns:r="http://schemas.openxmlformats.org/officeDocument/2006/relationships" r:id="rId1"/>
            </a:rPr>
            <a:t>Jan.Wachter@iup.edu</a:t>
          </a:r>
          <a:endParaRPr lang="en-US" dirty="0">
            <a:highlight>
              <a:srgbClr val="FFFF00"/>
            </a:highlight>
          </a:endParaRPr>
        </a:p>
      </dgm:t>
    </dgm:pt>
    <dgm:pt modelId="{0FF5F16E-56F8-46CD-AE2D-B2D24EC195DF}" type="parTrans" cxnId="{6FE7D9DD-5DD0-40F1-989C-FA5EF1D5B21E}">
      <dgm:prSet/>
      <dgm:spPr/>
      <dgm:t>
        <a:bodyPr/>
        <a:lstStyle/>
        <a:p>
          <a:endParaRPr lang="en-US"/>
        </a:p>
      </dgm:t>
    </dgm:pt>
    <dgm:pt modelId="{5CC65BE8-7FD9-488F-B914-14FDFAFBF205}" type="sibTrans" cxnId="{6FE7D9DD-5DD0-40F1-989C-FA5EF1D5B21E}">
      <dgm:prSet/>
      <dgm:spPr/>
      <dgm:t>
        <a:bodyPr/>
        <a:lstStyle/>
        <a:p>
          <a:endParaRPr lang="en-US"/>
        </a:p>
      </dgm:t>
    </dgm:pt>
    <dgm:pt modelId="{DFB7D38F-36E6-4D09-8018-2556A19D4B24}">
      <dgm:prSet/>
      <dgm:spPr/>
      <dgm:t>
        <a:bodyPr/>
        <a:lstStyle/>
        <a:p>
          <a:r>
            <a:rPr lang="en-US" dirty="0"/>
            <a:t>724-357-3275</a:t>
          </a:r>
        </a:p>
      </dgm:t>
    </dgm:pt>
    <dgm:pt modelId="{3D4E3BA3-E805-475B-8CCB-E0DFC935494C}" type="parTrans" cxnId="{5D85B511-D90D-4373-BA86-1D1CEB2579BE}">
      <dgm:prSet/>
      <dgm:spPr/>
      <dgm:t>
        <a:bodyPr/>
        <a:lstStyle/>
        <a:p>
          <a:endParaRPr lang="en-US"/>
        </a:p>
      </dgm:t>
    </dgm:pt>
    <dgm:pt modelId="{63225715-64C6-46A7-BFBE-A96689B09C7D}" type="sibTrans" cxnId="{5D85B511-D90D-4373-BA86-1D1CEB2579BE}">
      <dgm:prSet/>
      <dgm:spPr/>
      <dgm:t>
        <a:bodyPr/>
        <a:lstStyle/>
        <a:p>
          <a:endParaRPr lang="en-US"/>
        </a:p>
      </dgm:t>
    </dgm:pt>
    <dgm:pt modelId="{F19E70BC-5D37-458B-BCD6-A812262C100A}" type="pres">
      <dgm:prSet presAssocID="{EF56A40F-0354-4BCE-856C-7F0A1B0C40F7}" presName="linear" presStyleCnt="0">
        <dgm:presLayoutVars>
          <dgm:dir/>
          <dgm:animLvl val="lvl"/>
          <dgm:resizeHandles val="exact"/>
        </dgm:presLayoutVars>
      </dgm:prSet>
      <dgm:spPr/>
    </dgm:pt>
    <dgm:pt modelId="{CA61E815-04E1-4E9F-8768-B76EAAD59EFA}" type="pres">
      <dgm:prSet presAssocID="{1AAE17CC-8552-45E1-90CF-1F5ECC35C9A0}" presName="parentLin" presStyleCnt="0"/>
      <dgm:spPr/>
    </dgm:pt>
    <dgm:pt modelId="{694F054F-45CD-4A6E-ADFC-902650C59FF5}" type="pres">
      <dgm:prSet presAssocID="{1AAE17CC-8552-45E1-90CF-1F5ECC35C9A0}" presName="parentLeftMargin" presStyleLbl="node1" presStyleIdx="0" presStyleCnt="5"/>
      <dgm:spPr/>
    </dgm:pt>
    <dgm:pt modelId="{63475DD5-0215-4DDC-93CB-E4A7A573B53E}" type="pres">
      <dgm:prSet presAssocID="{1AAE17CC-8552-45E1-90CF-1F5ECC35C9A0}" presName="parentText" presStyleLbl="node1" presStyleIdx="0" presStyleCnt="5">
        <dgm:presLayoutVars>
          <dgm:chMax val="0"/>
          <dgm:bulletEnabled val="1"/>
        </dgm:presLayoutVars>
      </dgm:prSet>
      <dgm:spPr/>
    </dgm:pt>
    <dgm:pt modelId="{EE00DFEC-1A3B-4DB3-BEDD-B19518657082}" type="pres">
      <dgm:prSet presAssocID="{1AAE17CC-8552-45E1-90CF-1F5ECC35C9A0}" presName="negativeSpace" presStyleCnt="0"/>
      <dgm:spPr/>
    </dgm:pt>
    <dgm:pt modelId="{9B10DEEA-061C-421C-967D-CB4AC7809060}" type="pres">
      <dgm:prSet presAssocID="{1AAE17CC-8552-45E1-90CF-1F5ECC35C9A0}" presName="childText" presStyleLbl="conFgAcc1" presStyleIdx="0" presStyleCnt="5">
        <dgm:presLayoutVars>
          <dgm:bulletEnabled val="1"/>
        </dgm:presLayoutVars>
      </dgm:prSet>
      <dgm:spPr/>
    </dgm:pt>
    <dgm:pt modelId="{E39EC933-7413-4AF0-AB40-79BF0CFF7957}" type="pres">
      <dgm:prSet presAssocID="{F4233BD8-DD63-42A4-BB27-0168504592EA}" presName="spaceBetweenRectangles" presStyleCnt="0"/>
      <dgm:spPr/>
    </dgm:pt>
    <dgm:pt modelId="{F7C44486-709D-4715-B96B-A822B98C3891}" type="pres">
      <dgm:prSet presAssocID="{A43837E3-2089-406B-B9A2-828F010D98B0}" presName="parentLin" presStyleCnt="0"/>
      <dgm:spPr/>
    </dgm:pt>
    <dgm:pt modelId="{B533287C-939C-4186-A006-E2B6B0E12FBD}" type="pres">
      <dgm:prSet presAssocID="{A43837E3-2089-406B-B9A2-828F010D98B0}" presName="parentLeftMargin" presStyleLbl="node1" presStyleIdx="0" presStyleCnt="5"/>
      <dgm:spPr/>
    </dgm:pt>
    <dgm:pt modelId="{B4CADF33-DDD9-4716-86B3-85352D542697}" type="pres">
      <dgm:prSet presAssocID="{A43837E3-2089-406B-B9A2-828F010D98B0}" presName="parentText" presStyleLbl="node1" presStyleIdx="1" presStyleCnt="5">
        <dgm:presLayoutVars>
          <dgm:chMax val="0"/>
          <dgm:bulletEnabled val="1"/>
        </dgm:presLayoutVars>
      </dgm:prSet>
      <dgm:spPr/>
    </dgm:pt>
    <dgm:pt modelId="{E7612772-2000-4591-B967-A23A9A9EB671}" type="pres">
      <dgm:prSet presAssocID="{A43837E3-2089-406B-B9A2-828F010D98B0}" presName="negativeSpace" presStyleCnt="0"/>
      <dgm:spPr/>
    </dgm:pt>
    <dgm:pt modelId="{3329BEF1-76C0-4EBD-BB09-3CBF6EDF6DC5}" type="pres">
      <dgm:prSet presAssocID="{A43837E3-2089-406B-B9A2-828F010D98B0}" presName="childText" presStyleLbl="conFgAcc1" presStyleIdx="1" presStyleCnt="5">
        <dgm:presLayoutVars>
          <dgm:bulletEnabled val="1"/>
        </dgm:presLayoutVars>
      </dgm:prSet>
      <dgm:spPr/>
    </dgm:pt>
    <dgm:pt modelId="{77AFEF5D-F94B-4D58-9B5B-E12356682024}" type="pres">
      <dgm:prSet presAssocID="{B8DCDD9F-0E8B-421A-A17F-412C3E299150}" presName="spaceBetweenRectangles" presStyleCnt="0"/>
      <dgm:spPr/>
    </dgm:pt>
    <dgm:pt modelId="{0BD69C5F-364B-4258-BB57-9396CA1EE42A}" type="pres">
      <dgm:prSet presAssocID="{E7DF344B-2716-49CF-BCA8-B801CE24B471}" presName="parentLin" presStyleCnt="0"/>
      <dgm:spPr/>
    </dgm:pt>
    <dgm:pt modelId="{7A2F5024-A1BB-4D0B-A390-BA3347C05B17}" type="pres">
      <dgm:prSet presAssocID="{E7DF344B-2716-49CF-BCA8-B801CE24B471}" presName="parentLeftMargin" presStyleLbl="node1" presStyleIdx="1" presStyleCnt="5"/>
      <dgm:spPr/>
    </dgm:pt>
    <dgm:pt modelId="{4897BF3C-F6CA-42D4-B2D2-A4F8E039C347}" type="pres">
      <dgm:prSet presAssocID="{E7DF344B-2716-49CF-BCA8-B801CE24B471}" presName="parentText" presStyleLbl="node1" presStyleIdx="2" presStyleCnt="5">
        <dgm:presLayoutVars>
          <dgm:chMax val="0"/>
          <dgm:bulletEnabled val="1"/>
        </dgm:presLayoutVars>
      </dgm:prSet>
      <dgm:spPr/>
    </dgm:pt>
    <dgm:pt modelId="{193CBD7F-D3AA-4960-8BCF-1EE859C66361}" type="pres">
      <dgm:prSet presAssocID="{E7DF344B-2716-49CF-BCA8-B801CE24B471}" presName="negativeSpace" presStyleCnt="0"/>
      <dgm:spPr/>
    </dgm:pt>
    <dgm:pt modelId="{9BE79C2A-9C01-4BC1-A974-93A7DB5D1515}" type="pres">
      <dgm:prSet presAssocID="{E7DF344B-2716-49CF-BCA8-B801CE24B471}" presName="childText" presStyleLbl="conFgAcc1" presStyleIdx="2" presStyleCnt="5">
        <dgm:presLayoutVars>
          <dgm:bulletEnabled val="1"/>
        </dgm:presLayoutVars>
      </dgm:prSet>
      <dgm:spPr/>
    </dgm:pt>
    <dgm:pt modelId="{A7B22FA2-D4CB-425A-8BF9-E3DEF503FAA8}" type="pres">
      <dgm:prSet presAssocID="{12C2DE9B-45C0-4F04-9F3D-B63D09F5FABF}" presName="spaceBetweenRectangles" presStyleCnt="0"/>
      <dgm:spPr/>
    </dgm:pt>
    <dgm:pt modelId="{906F5910-C2D6-4441-9B65-9CE9FBFE9AA6}" type="pres">
      <dgm:prSet presAssocID="{16E25303-99CC-422D-B2DA-039DDB21AA90}" presName="parentLin" presStyleCnt="0"/>
      <dgm:spPr/>
    </dgm:pt>
    <dgm:pt modelId="{620A9C9B-7347-4030-806E-EE833DAB9934}" type="pres">
      <dgm:prSet presAssocID="{16E25303-99CC-422D-B2DA-039DDB21AA90}" presName="parentLeftMargin" presStyleLbl="node1" presStyleIdx="2" presStyleCnt="5"/>
      <dgm:spPr/>
    </dgm:pt>
    <dgm:pt modelId="{FCA85AC9-C604-4AFA-A886-1C779F0DCC25}" type="pres">
      <dgm:prSet presAssocID="{16E25303-99CC-422D-B2DA-039DDB21AA90}" presName="parentText" presStyleLbl="node1" presStyleIdx="3" presStyleCnt="5">
        <dgm:presLayoutVars>
          <dgm:chMax val="0"/>
          <dgm:bulletEnabled val="1"/>
        </dgm:presLayoutVars>
      </dgm:prSet>
      <dgm:spPr/>
    </dgm:pt>
    <dgm:pt modelId="{B4293F33-D147-4726-B914-2BCCB5593B4B}" type="pres">
      <dgm:prSet presAssocID="{16E25303-99CC-422D-B2DA-039DDB21AA90}" presName="negativeSpace" presStyleCnt="0"/>
      <dgm:spPr/>
    </dgm:pt>
    <dgm:pt modelId="{3007723C-FBC8-4498-8F76-18B4BC1012E1}" type="pres">
      <dgm:prSet presAssocID="{16E25303-99CC-422D-B2DA-039DDB21AA90}" presName="childText" presStyleLbl="conFgAcc1" presStyleIdx="3" presStyleCnt="5">
        <dgm:presLayoutVars>
          <dgm:bulletEnabled val="1"/>
        </dgm:presLayoutVars>
      </dgm:prSet>
      <dgm:spPr/>
    </dgm:pt>
    <dgm:pt modelId="{C8FA271B-C84D-430F-942B-12CBBF06AF07}" type="pres">
      <dgm:prSet presAssocID="{5CC65BE8-7FD9-488F-B914-14FDFAFBF205}" presName="spaceBetweenRectangles" presStyleCnt="0"/>
      <dgm:spPr/>
    </dgm:pt>
    <dgm:pt modelId="{12F0D3B0-9D9B-4B94-A3E2-70619BA7DC88}" type="pres">
      <dgm:prSet presAssocID="{DFB7D38F-36E6-4D09-8018-2556A19D4B24}" presName="parentLin" presStyleCnt="0"/>
      <dgm:spPr/>
    </dgm:pt>
    <dgm:pt modelId="{6826796E-0990-45F0-86FC-FFDB41C4CA6B}" type="pres">
      <dgm:prSet presAssocID="{DFB7D38F-36E6-4D09-8018-2556A19D4B24}" presName="parentLeftMargin" presStyleLbl="node1" presStyleIdx="3" presStyleCnt="5"/>
      <dgm:spPr/>
    </dgm:pt>
    <dgm:pt modelId="{DD4D6764-314D-4028-94A2-D269D7F0E0C0}" type="pres">
      <dgm:prSet presAssocID="{DFB7D38F-36E6-4D09-8018-2556A19D4B24}" presName="parentText" presStyleLbl="node1" presStyleIdx="4" presStyleCnt="5">
        <dgm:presLayoutVars>
          <dgm:chMax val="0"/>
          <dgm:bulletEnabled val="1"/>
        </dgm:presLayoutVars>
      </dgm:prSet>
      <dgm:spPr/>
    </dgm:pt>
    <dgm:pt modelId="{58497D86-FE00-45AE-AD48-9A19ED07B067}" type="pres">
      <dgm:prSet presAssocID="{DFB7D38F-36E6-4D09-8018-2556A19D4B24}" presName="negativeSpace" presStyleCnt="0"/>
      <dgm:spPr/>
    </dgm:pt>
    <dgm:pt modelId="{1EC6C7E6-D217-4BC6-B9DC-7A57F49BA516}" type="pres">
      <dgm:prSet presAssocID="{DFB7D38F-36E6-4D09-8018-2556A19D4B24}" presName="childText" presStyleLbl="conFgAcc1" presStyleIdx="4" presStyleCnt="5">
        <dgm:presLayoutVars>
          <dgm:bulletEnabled val="1"/>
        </dgm:presLayoutVars>
      </dgm:prSet>
      <dgm:spPr/>
    </dgm:pt>
  </dgm:ptLst>
  <dgm:cxnLst>
    <dgm:cxn modelId="{BE82D70A-C706-4BA0-9FF2-6500DC5E9EED}" type="presOf" srcId="{A43837E3-2089-406B-B9A2-828F010D98B0}" destId="{B533287C-939C-4186-A006-E2B6B0E12FBD}" srcOrd="0" destOrd="0" presId="urn:microsoft.com/office/officeart/2005/8/layout/list1"/>
    <dgm:cxn modelId="{F33BC60C-4E46-4A62-84F0-3F7C9EDB9937}" type="presOf" srcId="{E7DF344B-2716-49CF-BCA8-B801CE24B471}" destId="{4897BF3C-F6CA-42D4-B2D2-A4F8E039C347}" srcOrd="1" destOrd="0" presId="urn:microsoft.com/office/officeart/2005/8/layout/list1"/>
    <dgm:cxn modelId="{5D85B511-D90D-4373-BA86-1D1CEB2579BE}" srcId="{EF56A40F-0354-4BCE-856C-7F0A1B0C40F7}" destId="{DFB7D38F-36E6-4D09-8018-2556A19D4B24}" srcOrd="4" destOrd="0" parTransId="{3D4E3BA3-E805-475B-8CCB-E0DFC935494C}" sibTransId="{63225715-64C6-46A7-BFBE-A96689B09C7D}"/>
    <dgm:cxn modelId="{04D66E27-EDF0-4132-88EA-D27C84924AE1}" type="presOf" srcId="{A43837E3-2089-406B-B9A2-828F010D98B0}" destId="{B4CADF33-DDD9-4716-86B3-85352D542697}" srcOrd="1" destOrd="0" presId="urn:microsoft.com/office/officeart/2005/8/layout/list1"/>
    <dgm:cxn modelId="{9617F83B-AC42-40B2-8818-ECC2409E12F6}" type="presOf" srcId="{1AAE17CC-8552-45E1-90CF-1F5ECC35C9A0}" destId="{63475DD5-0215-4DDC-93CB-E4A7A573B53E}" srcOrd="1" destOrd="0" presId="urn:microsoft.com/office/officeart/2005/8/layout/list1"/>
    <dgm:cxn modelId="{C2880D3D-C795-4321-A5D8-D927B63F0AE9}" srcId="{EF56A40F-0354-4BCE-856C-7F0A1B0C40F7}" destId="{A43837E3-2089-406B-B9A2-828F010D98B0}" srcOrd="1" destOrd="0" parTransId="{49D024A4-FE08-411A-9C61-2FA19F83CA37}" sibTransId="{B8DCDD9F-0E8B-421A-A17F-412C3E299150}"/>
    <dgm:cxn modelId="{F91B1A66-A051-4D2B-9FD3-3E0BB2014C42}" type="presOf" srcId="{16E25303-99CC-422D-B2DA-039DDB21AA90}" destId="{FCA85AC9-C604-4AFA-A886-1C779F0DCC25}" srcOrd="1" destOrd="0" presId="urn:microsoft.com/office/officeart/2005/8/layout/list1"/>
    <dgm:cxn modelId="{E2C03E51-102C-442A-9021-02BC5214E5AF}" type="presOf" srcId="{E7DF344B-2716-49CF-BCA8-B801CE24B471}" destId="{7A2F5024-A1BB-4D0B-A390-BA3347C05B17}" srcOrd="0" destOrd="0" presId="urn:microsoft.com/office/officeart/2005/8/layout/list1"/>
    <dgm:cxn modelId="{34FFE574-08F3-4EDA-86AE-D334CB55ED20}" srcId="{EF56A40F-0354-4BCE-856C-7F0A1B0C40F7}" destId="{E7DF344B-2716-49CF-BCA8-B801CE24B471}" srcOrd="2" destOrd="0" parTransId="{709D2106-84F0-4019-83DC-76759003D6DA}" sibTransId="{12C2DE9B-45C0-4F04-9F3D-B63D09F5FABF}"/>
    <dgm:cxn modelId="{49F15A8A-CB36-4BD9-B3BA-C7AE1D913D4B}" type="presOf" srcId="{DFB7D38F-36E6-4D09-8018-2556A19D4B24}" destId="{DD4D6764-314D-4028-94A2-D269D7F0E0C0}" srcOrd="1" destOrd="0" presId="urn:microsoft.com/office/officeart/2005/8/layout/list1"/>
    <dgm:cxn modelId="{7C55FE99-5AA1-491E-9539-CA17C0857EA5}" type="presOf" srcId="{16E25303-99CC-422D-B2DA-039DDB21AA90}" destId="{620A9C9B-7347-4030-806E-EE833DAB9934}" srcOrd="0" destOrd="0" presId="urn:microsoft.com/office/officeart/2005/8/layout/list1"/>
    <dgm:cxn modelId="{C2130CAB-64E6-4E31-AB1D-D995F709A519}" type="presOf" srcId="{DFB7D38F-36E6-4D09-8018-2556A19D4B24}" destId="{6826796E-0990-45F0-86FC-FFDB41C4CA6B}" srcOrd="0" destOrd="0" presId="urn:microsoft.com/office/officeart/2005/8/layout/list1"/>
    <dgm:cxn modelId="{4AD3F5B8-99E1-4065-AA0B-CE8E81484954}" type="presOf" srcId="{EF56A40F-0354-4BCE-856C-7F0A1B0C40F7}" destId="{F19E70BC-5D37-458B-BCD6-A812262C100A}" srcOrd="0" destOrd="0" presId="urn:microsoft.com/office/officeart/2005/8/layout/list1"/>
    <dgm:cxn modelId="{0CACACC5-9574-4025-BC85-4FABE2EF52A5}" srcId="{EF56A40F-0354-4BCE-856C-7F0A1B0C40F7}" destId="{1AAE17CC-8552-45E1-90CF-1F5ECC35C9A0}" srcOrd="0" destOrd="0" parTransId="{DF405E87-BAA2-4FD9-A42F-089A74B6AF27}" sibTransId="{F4233BD8-DD63-42A4-BB27-0168504592EA}"/>
    <dgm:cxn modelId="{6FE7D9DD-5DD0-40F1-989C-FA5EF1D5B21E}" srcId="{EF56A40F-0354-4BCE-856C-7F0A1B0C40F7}" destId="{16E25303-99CC-422D-B2DA-039DDB21AA90}" srcOrd="3" destOrd="0" parTransId="{0FF5F16E-56F8-46CD-AE2D-B2D24EC195DF}" sibTransId="{5CC65BE8-7FD9-488F-B914-14FDFAFBF205}"/>
    <dgm:cxn modelId="{C90E7CE1-0FF4-4543-BB62-E84FE9CD0854}" type="presOf" srcId="{1AAE17CC-8552-45E1-90CF-1F5ECC35C9A0}" destId="{694F054F-45CD-4A6E-ADFC-902650C59FF5}" srcOrd="0" destOrd="0" presId="urn:microsoft.com/office/officeart/2005/8/layout/list1"/>
    <dgm:cxn modelId="{94C798D4-9FC3-4A53-AE68-33E3D89E02B4}" type="presParOf" srcId="{F19E70BC-5D37-458B-BCD6-A812262C100A}" destId="{CA61E815-04E1-4E9F-8768-B76EAAD59EFA}" srcOrd="0" destOrd="0" presId="urn:microsoft.com/office/officeart/2005/8/layout/list1"/>
    <dgm:cxn modelId="{ECE6B13C-3E2F-42E1-BFC5-B45AF00CB55D}" type="presParOf" srcId="{CA61E815-04E1-4E9F-8768-B76EAAD59EFA}" destId="{694F054F-45CD-4A6E-ADFC-902650C59FF5}" srcOrd="0" destOrd="0" presId="urn:microsoft.com/office/officeart/2005/8/layout/list1"/>
    <dgm:cxn modelId="{5A1AD467-78E3-4E3D-AC26-D24AD2223723}" type="presParOf" srcId="{CA61E815-04E1-4E9F-8768-B76EAAD59EFA}" destId="{63475DD5-0215-4DDC-93CB-E4A7A573B53E}" srcOrd="1" destOrd="0" presId="urn:microsoft.com/office/officeart/2005/8/layout/list1"/>
    <dgm:cxn modelId="{017E5BAA-00F3-416D-B14E-A89B1867B6E9}" type="presParOf" srcId="{F19E70BC-5D37-458B-BCD6-A812262C100A}" destId="{EE00DFEC-1A3B-4DB3-BEDD-B19518657082}" srcOrd="1" destOrd="0" presId="urn:microsoft.com/office/officeart/2005/8/layout/list1"/>
    <dgm:cxn modelId="{9E6BCBC8-9BC2-43A4-AB55-0D440CB3D496}" type="presParOf" srcId="{F19E70BC-5D37-458B-BCD6-A812262C100A}" destId="{9B10DEEA-061C-421C-967D-CB4AC7809060}" srcOrd="2" destOrd="0" presId="urn:microsoft.com/office/officeart/2005/8/layout/list1"/>
    <dgm:cxn modelId="{4B01E691-E453-4E84-B528-9FC1581F268E}" type="presParOf" srcId="{F19E70BC-5D37-458B-BCD6-A812262C100A}" destId="{E39EC933-7413-4AF0-AB40-79BF0CFF7957}" srcOrd="3" destOrd="0" presId="urn:microsoft.com/office/officeart/2005/8/layout/list1"/>
    <dgm:cxn modelId="{31795354-2A49-4E24-8602-2BC8F6FF70D6}" type="presParOf" srcId="{F19E70BC-5D37-458B-BCD6-A812262C100A}" destId="{F7C44486-709D-4715-B96B-A822B98C3891}" srcOrd="4" destOrd="0" presId="urn:microsoft.com/office/officeart/2005/8/layout/list1"/>
    <dgm:cxn modelId="{665F10E2-FCF2-49D5-9A21-E612352BACBD}" type="presParOf" srcId="{F7C44486-709D-4715-B96B-A822B98C3891}" destId="{B533287C-939C-4186-A006-E2B6B0E12FBD}" srcOrd="0" destOrd="0" presId="urn:microsoft.com/office/officeart/2005/8/layout/list1"/>
    <dgm:cxn modelId="{8343487D-49CD-4588-9AEF-E964D57A93ED}" type="presParOf" srcId="{F7C44486-709D-4715-B96B-A822B98C3891}" destId="{B4CADF33-DDD9-4716-86B3-85352D542697}" srcOrd="1" destOrd="0" presId="urn:microsoft.com/office/officeart/2005/8/layout/list1"/>
    <dgm:cxn modelId="{91B77B72-F407-41B0-B01E-62737D7BB31E}" type="presParOf" srcId="{F19E70BC-5D37-458B-BCD6-A812262C100A}" destId="{E7612772-2000-4591-B967-A23A9A9EB671}" srcOrd="5" destOrd="0" presId="urn:microsoft.com/office/officeart/2005/8/layout/list1"/>
    <dgm:cxn modelId="{DC905F23-74C3-4FFE-95F0-E624329CD49C}" type="presParOf" srcId="{F19E70BC-5D37-458B-BCD6-A812262C100A}" destId="{3329BEF1-76C0-4EBD-BB09-3CBF6EDF6DC5}" srcOrd="6" destOrd="0" presId="urn:microsoft.com/office/officeart/2005/8/layout/list1"/>
    <dgm:cxn modelId="{AB2D088E-D056-4DBF-877C-5522111EB54F}" type="presParOf" srcId="{F19E70BC-5D37-458B-BCD6-A812262C100A}" destId="{77AFEF5D-F94B-4D58-9B5B-E12356682024}" srcOrd="7" destOrd="0" presId="urn:microsoft.com/office/officeart/2005/8/layout/list1"/>
    <dgm:cxn modelId="{710BDB53-CB91-4A67-B3BF-47EC0F602E2A}" type="presParOf" srcId="{F19E70BC-5D37-458B-BCD6-A812262C100A}" destId="{0BD69C5F-364B-4258-BB57-9396CA1EE42A}" srcOrd="8" destOrd="0" presId="urn:microsoft.com/office/officeart/2005/8/layout/list1"/>
    <dgm:cxn modelId="{97DE248F-EC1F-4852-A33A-07B2096721C4}" type="presParOf" srcId="{0BD69C5F-364B-4258-BB57-9396CA1EE42A}" destId="{7A2F5024-A1BB-4D0B-A390-BA3347C05B17}" srcOrd="0" destOrd="0" presId="urn:microsoft.com/office/officeart/2005/8/layout/list1"/>
    <dgm:cxn modelId="{C59467ED-CE9A-4184-9200-8284C350DDB8}" type="presParOf" srcId="{0BD69C5F-364B-4258-BB57-9396CA1EE42A}" destId="{4897BF3C-F6CA-42D4-B2D2-A4F8E039C347}" srcOrd="1" destOrd="0" presId="urn:microsoft.com/office/officeart/2005/8/layout/list1"/>
    <dgm:cxn modelId="{A21F0F35-368F-410E-A166-71FBAEC5D610}" type="presParOf" srcId="{F19E70BC-5D37-458B-BCD6-A812262C100A}" destId="{193CBD7F-D3AA-4960-8BCF-1EE859C66361}" srcOrd="9" destOrd="0" presId="urn:microsoft.com/office/officeart/2005/8/layout/list1"/>
    <dgm:cxn modelId="{7C92DC0D-560C-41C9-9A2C-0E36C6395819}" type="presParOf" srcId="{F19E70BC-5D37-458B-BCD6-A812262C100A}" destId="{9BE79C2A-9C01-4BC1-A974-93A7DB5D1515}" srcOrd="10" destOrd="0" presId="urn:microsoft.com/office/officeart/2005/8/layout/list1"/>
    <dgm:cxn modelId="{45BC72F3-FD73-4A6C-B132-E361BB992E37}" type="presParOf" srcId="{F19E70BC-5D37-458B-BCD6-A812262C100A}" destId="{A7B22FA2-D4CB-425A-8BF9-E3DEF503FAA8}" srcOrd="11" destOrd="0" presId="urn:microsoft.com/office/officeart/2005/8/layout/list1"/>
    <dgm:cxn modelId="{090BBE2C-7080-4794-B369-4F56CFD0031F}" type="presParOf" srcId="{F19E70BC-5D37-458B-BCD6-A812262C100A}" destId="{906F5910-C2D6-4441-9B65-9CE9FBFE9AA6}" srcOrd="12" destOrd="0" presId="urn:microsoft.com/office/officeart/2005/8/layout/list1"/>
    <dgm:cxn modelId="{6C6BA383-5379-4C1E-89B5-E62D5D1571A4}" type="presParOf" srcId="{906F5910-C2D6-4441-9B65-9CE9FBFE9AA6}" destId="{620A9C9B-7347-4030-806E-EE833DAB9934}" srcOrd="0" destOrd="0" presId="urn:microsoft.com/office/officeart/2005/8/layout/list1"/>
    <dgm:cxn modelId="{F2D2F5F2-5FC3-4D0B-8872-85E47761EF3B}" type="presParOf" srcId="{906F5910-C2D6-4441-9B65-9CE9FBFE9AA6}" destId="{FCA85AC9-C604-4AFA-A886-1C779F0DCC25}" srcOrd="1" destOrd="0" presId="urn:microsoft.com/office/officeart/2005/8/layout/list1"/>
    <dgm:cxn modelId="{5BE6D2D5-C349-4C05-A2A5-75E198D4BB7E}" type="presParOf" srcId="{F19E70BC-5D37-458B-BCD6-A812262C100A}" destId="{B4293F33-D147-4726-B914-2BCCB5593B4B}" srcOrd="13" destOrd="0" presId="urn:microsoft.com/office/officeart/2005/8/layout/list1"/>
    <dgm:cxn modelId="{7380E293-0DA0-4756-BA1D-E47171CA81C7}" type="presParOf" srcId="{F19E70BC-5D37-458B-BCD6-A812262C100A}" destId="{3007723C-FBC8-4498-8F76-18B4BC1012E1}" srcOrd="14" destOrd="0" presId="urn:microsoft.com/office/officeart/2005/8/layout/list1"/>
    <dgm:cxn modelId="{2F7AAFB1-4CFC-42EA-BAF7-2AAFE6F4238D}" type="presParOf" srcId="{F19E70BC-5D37-458B-BCD6-A812262C100A}" destId="{C8FA271B-C84D-430F-942B-12CBBF06AF07}" srcOrd="15" destOrd="0" presId="urn:microsoft.com/office/officeart/2005/8/layout/list1"/>
    <dgm:cxn modelId="{6BF86B5A-56F7-4E87-8077-58BE50165991}" type="presParOf" srcId="{F19E70BC-5D37-458B-BCD6-A812262C100A}" destId="{12F0D3B0-9D9B-4B94-A3E2-70619BA7DC88}" srcOrd="16" destOrd="0" presId="urn:microsoft.com/office/officeart/2005/8/layout/list1"/>
    <dgm:cxn modelId="{4FAD7EC8-B2DB-4A87-81C8-B7C0E497DA5F}" type="presParOf" srcId="{12F0D3B0-9D9B-4B94-A3E2-70619BA7DC88}" destId="{6826796E-0990-45F0-86FC-FFDB41C4CA6B}" srcOrd="0" destOrd="0" presId="urn:microsoft.com/office/officeart/2005/8/layout/list1"/>
    <dgm:cxn modelId="{B3E10677-557D-429B-AF5E-3FBC264CD85C}" type="presParOf" srcId="{12F0D3B0-9D9B-4B94-A3E2-70619BA7DC88}" destId="{DD4D6764-314D-4028-94A2-D269D7F0E0C0}" srcOrd="1" destOrd="0" presId="urn:microsoft.com/office/officeart/2005/8/layout/list1"/>
    <dgm:cxn modelId="{9180ECE3-6F8F-4E17-8E53-B244706F8382}" type="presParOf" srcId="{F19E70BC-5D37-458B-BCD6-A812262C100A}" destId="{58497D86-FE00-45AE-AD48-9A19ED07B067}" srcOrd="17" destOrd="0" presId="urn:microsoft.com/office/officeart/2005/8/layout/list1"/>
    <dgm:cxn modelId="{0CE3E584-219A-4093-B3CD-A18A7AE5CA60}" type="presParOf" srcId="{F19E70BC-5D37-458B-BCD6-A812262C100A}" destId="{1EC6C7E6-D217-4BC6-B9DC-7A57F49BA51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32835-2B6D-415E-B4EF-0738DDE5B064}">
      <dsp:nvSpPr>
        <dsp:cNvPr id="0" name=""/>
        <dsp:cNvSpPr/>
      </dsp:nvSpPr>
      <dsp:spPr>
        <a:xfrm>
          <a:off x="0" y="0"/>
          <a:ext cx="839196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4842C28-F0BF-448E-8443-24C17CB7371B}">
      <dsp:nvSpPr>
        <dsp:cNvPr id="0" name=""/>
        <dsp:cNvSpPr/>
      </dsp:nvSpPr>
      <dsp:spPr>
        <a:xfrm>
          <a:off x="0" y="0"/>
          <a:ext cx="1678393" cy="2806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a:t>RISK</a:t>
          </a:r>
          <a:endParaRPr lang="en-US" sz="5300" kern="1200"/>
        </a:p>
      </dsp:txBody>
      <dsp:txXfrm>
        <a:off x="0" y="0"/>
        <a:ext cx="1678393" cy="2806809"/>
      </dsp:txXfrm>
    </dsp:sp>
    <dsp:sp modelId="{A8C58439-80D7-4999-B9E1-A449A73AA68C}">
      <dsp:nvSpPr>
        <dsp:cNvPr id="0" name=""/>
        <dsp:cNvSpPr/>
      </dsp:nvSpPr>
      <dsp:spPr>
        <a:xfrm>
          <a:off x="1804272" y="211808"/>
          <a:ext cx="6587694" cy="87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dirty="0"/>
            <a:t>effect of uncertainty</a:t>
          </a:r>
          <a:endParaRPr lang="en-US" sz="3200" kern="1200" dirty="0"/>
        </a:p>
      </dsp:txBody>
      <dsp:txXfrm>
        <a:off x="1804272" y="211808"/>
        <a:ext cx="6587694" cy="877127"/>
      </dsp:txXfrm>
    </dsp:sp>
    <dsp:sp modelId="{569338E3-4530-45C9-B7AC-5D87A84E52E9}">
      <dsp:nvSpPr>
        <dsp:cNvPr id="0" name=""/>
        <dsp:cNvSpPr/>
      </dsp:nvSpPr>
      <dsp:spPr>
        <a:xfrm>
          <a:off x="1678393" y="920984"/>
          <a:ext cx="671357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686CB68-2AF5-48A8-9830-FB6A7B681229}">
      <dsp:nvSpPr>
        <dsp:cNvPr id="0" name=""/>
        <dsp:cNvSpPr/>
      </dsp:nvSpPr>
      <dsp:spPr>
        <a:xfrm>
          <a:off x="1804272" y="964840"/>
          <a:ext cx="6587694" cy="87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Note 1 to entry: An effect is a deviation from the expected — positive or negative.</a:t>
          </a:r>
          <a:endParaRPr lang="en-US" sz="1700" kern="1200"/>
        </a:p>
      </dsp:txBody>
      <dsp:txXfrm>
        <a:off x="1804272" y="964840"/>
        <a:ext cx="6587694" cy="877127"/>
      </dsp:txXfrm>
    </dsp:sp>
    <dsp:sp modelId="{ACB8123A-16C8-4E62-B974-F9EA166E5FE1}">
      <dsp:nvSpPr>
        <dsp:cNvPr id="0" name=""/>
        <dsp:cNvSpPr/>
      </dsp:nvSpPr>
      <dsp:spPr>
        <a:xfrm>
          <a:off x="1678393" y="1841968"/>
          <a:ext cx="671357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C166816-9AFB-4855-9877-C082897A5D95}">
      <dsp:nvSpPr>
        <dsp:cNvPr id="0" name=""/>
        <dsp:cNvSpPr/>
      </dsp:nvSpPr>
      <dsp:spPr>
        <a:xfrm>
          <a:off x="1804272" y="1885824"/>
          <a:ext cx="6587694" cy="87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Note 2 to entry: Uncertainty is the state, even partial, of deficiency of information related to, understanding or knowledge of, an event, its consequence, or likelihood.</a:t>
          </a:r>
          <a:endParaRPr lang="en-US" sz="1700" kern="1200"/>
        </a:p>
      </dsp:txBody>
      <dsp:txXfrm>
        <a:off x="1804272" y="1885824"/>
        <a:ext cx="6587694" cy="877127"/>
      </dsp:txXfrm>
    </dsp:sp>
    <dsp:sp modelId="{A1A61E08-D04F-49AA-B3D6-0BB4744C71C5}">
      <dsp:nvSpPr>
        <dsp:cNvPr id="0" name=""/>
        <dsp:cNvSpPr/>
      </dsp:nvSpPr>
      <dsp:spPr>
        <a:xfrm>
          <a:off x="1678393" y="2762952"/>
          <a:ext cx="671357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0DEEA-061C-421C-967D-CB4AC7809060}">
      <dsp:nvSpPr>
        <dsp:cNvPr id="0" name=""/>
        <dsp:cNvSpPr/>
      </dsp:nvSpPr>
      <dsp:spPr>
        <a:xfrm>
          <a:off x="0" y="424400"/>
          <a:ext cx="6666833"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475DD5-0215-4DDC-93CB-E4A7A573B53E}">
      <dsp:nvSpPr>
        <dsp:cNvPr id="0" name=""/>
        <dsp:cNvSpPr/>
      </dsp:nvSpPr>
      <dsp:spPr>
        <a:xfrm>
          <a:off x="333341" y="7016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Dr. Jan K Wachter, CIH, CSP</a:t>
          </a:r>
        </a:p>
      </dsp:txBody>
      <dsp:txXfrm>
        <a:off x="367926" y="104745"/>
        <a:ext cx="4597613" cy="639310"/>
      </dsp:txXfrm>
    </dsp:sp>
    <dsp:sp modelId="{3329BEF1-76C0-4EBD-BB09-3CBF6EDF6DC5}">
      <dsp:nvSpPr>
        <dsp:cNvPr id="0" name=""/>
        <dsp:cNvSpPr/>
      </dsp:nvSpPr>
      <dsp:spPr>
        <a:xfrm>
          <a:off x="0" y="1513040"/>
          <a:ext cx="6666833" cy="604800"/>
        </a:xfrm>
        <a:prstGeom prst="rect">
          <a:avLst/>
        </a:prstGeom>
        <a:solidFill>
          <a:schemeClr val="lt1">
            <a:alpha val="90000"/>
            <a:hueOff val="0"/>
            <a:satOff val="0"/>
            <a:lumOff val="0"/>
            <a:alphaOff val="0"/>
          </a:schemeClr>
        </a:solidFill>
        <a:ln w="6350" cap="flat" cmpd="sng" algn="ctr">
          <a:solidFill>
            <a:schemeClr val="accent2">
              <a:hueOff val="-363841"/>
              <a:satOff val="-20982"/>
              <a:lumOff val="2157"/>
              <a:alphaOff val="0"/>
            </a:schemeClr>
          </a:solidFill>
          <a:prstDash val="solid"/>
          <a:miter lim="800000"/>
        </a:ln>
        <a:effectLst/>
      </dsp:spPr>
      <dsp:style>
        <a:lnRef idx="1">
          <a:scrgbClr r="0" g="0" b="0"/>
        </a:lnRef>
        <a:fillRef idx="1">
          <a:scrgbClr r="0" g="0" b="0"/>
        </a:fillRef>
        <a:effectRef idx="0">
          <a:scrgbClr r="0" g="0" b="0"/>
        </a:effectRef>
        <a:fontRef idx="minor"/>
      </dsp:style>
    </dsp:sp>
    <dsp:sp modelId="{B4CADF33-DDD9-4716-86B3-85352D542697}">
      <dsp:nvSpPr>
        <dsp:cNvPr id="0" name=""/>
        <dsp:cNvSpPr/>
      </dsp:nvSpPr>
      <dsp:spPr>
        <a:xfrm>
          <a:off x="333341" y="1158800"/>
          <a:ext cx="4666783" cy="70848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Professor, Safety Sciences</a:t>
          </a:r>
        </a:p>
      </dsp:txBody>
      <dsp:txXfrm>
        <a:off x="367926" y="1193385"/>
        <a:ext cx="4597613" cy="639310"/>
      </dsp:txXfrm>
    </dsp:sp>
    <dsp:sp modelId="{9BE79C2A-9C01-4BC1-A974-93A7DB5D1515}">
      <dsp:nvSpPr>
        <dsp:cNvPr id="0" name=""/>
        <dsp:cNvSpPr/>
      </dsp:nvSpPr>
      <dsp:spPr>
        <a:xfrm>
          <a:off x="0" y="2601680"/>
          <a:ext cx="6666833" cy="6048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4897BF3C-F6CA-42D4-B2D2-A4F8E039C347}">
      <dsp:nvSpPr>
        <dsp:cNvPr id="0" name=""/>
        <dsp:cNvSpPr/>
      </dsp:nvSpPr>
      <dsp:spPr>
        <a:xfrm>
          <a:off x="333341" y="2247440"/>
          <a:ext cx="4666783" cy="70848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Indiana University of Pennsylvania</a:t>
          </a:r>
        </a:p>
      </dsp:txBody>
      <dsp:txXfrm>
        <a:off x="367926" y="2282025"/>
        <a:ext cx="4597613" cy="639310"/>
      </dsp:txXfrm>
    </dsp:sp>
    <dsp:sp modelId="{3007723C-FBC8-4498-8F76-18B4BC1012E1}">
      <dsp:nvSpPr>
        <dsp:cNvPr id="0" name=""/>
        <dsp:cNvSpPr/>
      </dsp:nvSpPr>
      <dsp:spPr>
        <a:xfrm>
          <a:off x="0" y="3690319"/>
          <a:ext cx="6666833" cy="604800"/>
        </a:xfrm>
        <a:prstGeom prst="rect">
          <a:avLst/>
        </a:prstGeom>
        <a:solidFill>
          <a:schemeClr val="lt1">
            <a:alpha val="90000"/>
            <a:hueOff val="0"/>
            <a:satOff val="0"/>
            <a:lumOff val="0"/>
            <a:alphaOff val="0"/>
          </a:schemeClr>
        </a:soli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CA85AC9-C604-4AFA-A886-1C779F0DCC25}">
      <dsp:nvSpPr>
        <dsp:cNvPr id="0" name=""/>
        <dsp:cNvSpPr/>
      </dsp:nvSpPr>
      <dsp:spPr>
        <a:xfrm>
          <a:off x="333341" y="3336080"/>
          <a:ext cx="4666783" cy="70848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highlight>
                <a:srgbClr val="FFFF00"/>
              </a:highlight>
              <a:hlinkClick xmlns:r="http://schemas.openxmlformats.org/officeDocument/2006/relationships" r:id="rId1"/>
            </a:rPr>
            <a:t>Jan.Wachter@iup.edu</a:t>
          </a:r>
          <a:endParaRPr lang="en-US" sz="2400" kern="1200" dirty="0">
            <a:highlight>
              <a:srgbClr val="FFFF00"/>
            </a:highlight>
          </a:endParaRPr>
        </a:p>
      </dsp:txBody>
      <dsp:txXfrm>
        <a:off x="367926" y="3370665"/>
        <a:ext cx="4597613" cy="639310"/>
      </dsp:txXfrm>
    </dsp:sp>
    <dsp:sp modelId="{1EC6C7E6-D217-4BC6-B9DC-7A57F49BA516}">
      <dsp:nvSpPr>
        <dsp:cNvPr id="0" name=""/>
        <dsp:cNvSpPr/>
      </dsp:nvSpPr>
      <dsp:spPr>
        <a:xfrm>
          <a:off x="0" y="4778959"/>
          <a:ext cx="6666833" cy="604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DD4D6764-314D-4028-94A2-D269D7F0E0C0}">
      <dsp:nvSpPr>
        <dsp:cNvPr id="0" name=""/>
        <dsp:cNvSpPr/>
      </dsp:nvSpPr>
      <dsp:spPr>
        <a:xfrm>
          <a:off x="333341" y="4424719"/>
          <a:ext cx="4666783" cy="7084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724-357-3275</a:t>
          </a:r>
        </a:p>
      </dsp:txBody>
      <dsp:txXfrm>
        <a:off x="367926" y="4459304"/>
        <a:ext cx="4597613" cy="6393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5D6F11-2A2C-4D3A-86B8-39679E008D19}" type="datetimeFigureOut">
              <a:rPr lang="en-US" smtClean="0"/>
              <a:t>9/22/2023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A028D8-567D-4292-BC3B-A56955D7D313}" type="slidenum">
              <a:rPr lang="en-US" smtClean="0"/>
              <a:t>‹#›</a:t>
            </a:fld>
            <a:endParaRPr lang="en-US" dirty="0"/>
          </a:p>
        </p:txBody>
      </p:sp>
    </p:spTree>
    <p:extLst>
      <p:ext uri="{BB962C8B-B14F-4D97-AF65-F5344CB8AC3E}">
        <p14:creationId xmlns:p14="http://schemas.microsoft.com/office/powerpoint/2010/main" val="273460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A028D8-567D-4292-BC3B-A56955D7D313}" type="slidenum">
              <a:rPr lang="en-US" smtClean="0"/>
              <a:t>5</a:t>
            </a:fld>
            <a:endParaRPr lang="en-US" dirty="0"/>
          </a:p>
        </p:txBody>
      </p:sp>
    </p:spTree>
    <p:extLst>
      <p:ext uri="{BB962C8B-B14F-4D97-AF65-F5344CB8AC3E}">
        <p14:creationId xmlns:p14="http://schemas.microsoft.com/office/powerpoint/2010/main" val="78945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E1637442-2CC8-55B3-8158-0E39A6AE3D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6F4B3BA-6465-4F71-81FB-4CC23407CF4B}" type="slidenum">
              <a:rPr lang="en-US" altLang="en-US"/>
              <a:pPr/>
              <a:t>21</a:t>
            </a:fld>
            <a:endParaRPr lang="en-US" altLang="en-US"/>
          </a:p>
        </p:txBody>
      </p:sp>
      <p:sp>
        <p:nvSpPr>
          <p:cNvPr id="26627" name="Rectangle 2">
            <a:extLst>
              <a:ext uri="{FF2B5EF4-FFF2-40B4-BE49-F238E27FC236}">
                <a16:creationId xmlns:a16="http://schemas.microsoft.com/office/drawing/2014/main" id="{4851A6C8-57DC-1747-1A89-C85EB2551A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2A6C2F4A-21A2-F4DB-5910-C7667F54E0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A028D8-567D-4292-BC3B-A56955D7D313}" type="slidenum">
              <a:rPr lang="en-US" smtClean="0"/>
              <a:t>39</a:t>
            </a:fld>
            <a:endParaRPr lang="en-US" dirty="0"/>
          </a:p>
        </p:txBody>
      </p:sp>
    </p:spTree>
    <p:extLst>
      <p:ext uri="{BB962C8B-B14F-4D97-AF65-F5344CB8AC3E}">
        <p14:creationId xmlns:p14="http://schemas.microsoft.com/office/powerpoint/2010/main" val="137092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50C6-1907-43B8-90F9-511B337CE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EE5E9D-20E8-416D-A78F-434CBA0F6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811164-CFE4-4B96-90BE-F2A3498338CF}"/>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5" name="Footer Placeholder 4">
            <a:extLst>
              <a:ext uri="{FF2B5EF4-FFF2-40B4-BE49-F238E27FC236}">
                <a16:creationId xmlns:a16="http://schemas.microsoft.com/office/drawing/2014/main" id="{88A84102-CF1B-44F3-8BFE-CF52587BA4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F005CF-9307-4510-9F1D-97F1147835D4}"/>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154162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F5FAB-90B3-4D16-B46B-F8858A28E4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197BF5-AB28-4254-8488-C8C91280CE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29142-5705-48EF-9CDC-73FFA21D4E5B}"/>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5" name="Footer Placeholder 4">
            <a:extLst>
              <a:ext uri="{FF2B5EF4-FFF2-40B4-BE49-F238E27FC236}">
                <a16:creationId xmlns:a16="http://schemas.microsoft.com/office/drawing/2014/main" id="{AD1404D4-D00D-4E54-BFA1-BCD01FF2BC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C47B53-5B53-460B-B30A-6DD9DE567222}"/>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410674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83C78A-EAE0-4932-933E-508DE23177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E5AD35-63F9-4585-8B7D-16AAEF517D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EFF95-ABF3-4E00-83AA-CF2789842BF4}"/>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5" name="Footer Placeholder 4">
            <a:extLst>
              <a:ext uri="{FF2B5EF4-FFF2-40B4-BE49-F238E27FC236}">
                <a16:creationId xmlns:a16="http://schemas.microsoft.com/office/drawing/2014/main" id="{76DDC10E-8B6E-444D-83BB-6CE50E1FB1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D17F96-CB24-47C3-AD3F-EE51F130CEA1}"/>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322822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828801"/>
            <a:ext cx="10972800" cy="4302125"/>
          </a:xfrm>
        </p:spPr>
        <p:txBody>
          <a:bodyPr/>
          <a:lstStyle/>
          <a:p>
            <a:pPr lvl="0"/>
            <a:endParaRPr lang="en-US" noProof="0" dirty="0"/>
          </a:p>
        </p:txBody>
      </p:sp>
      <p:sp>
        <p:nvSpPr>
          <p:cNvPr id="4" name="Date Placeholder 3">
            <a:extLst>
              <a:ext uri="{FF2B5EF4-FFF2-40B4-BE49-F238E27FC236}">
                <a16:creationId xmlns:a16="http://schemas.microsoft.com/office/drawing/2014/main" id="{7C149189-9DC7-0541-5CB2-71C0393F37CC}"/>
              </a:ext>
            </a:extLst>
          </p:cNvPr>
          <p:cNvSpPr>
            <a:spLocks noGrp="1"/>
          </p:cNvSpPr>
          <p:nvPr>
            <p:ph type="dt" sz="half" idx="10"/>
          </p:nvPr>
        </p:nvSpPr>
        <p:spPr>
          <a:xfrm>
            <a:off x="609600" y="6248400"/>
            <a:ext cx="2235200" cy="4572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BFD2237-D855-4C69-8717-414B0EAE13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B909F9-E19D-F87F-AAAD-35E04C3A3A0D}"/>
              </a:ext>
            </a:extLst>
          </p:cNvPr>
          <p:cNvSpPr>
            <a:spLocks noGrp="1"/>
          </p:cNvSpPr>
          <p:nvPr>
            <p:ph type="sldNum" sz="quarter" idx="12"/>
          </p:nvPr>
        </p:nvSpPr>
        <p:spPr>
          <a:xfrm>
            <a:off x="9042400" y="6248400"/>
            <a:ext cx="2540000" cy="457200"/>
          </a:xfrm>
        </p:spPr>
        <p:txBody>
          <a:bodyPr/>
          <a:lstStyle>
            <a:lvl1pPr>
              <a:defRPr/>
            </a:lvl1pPr>
          </a:lstStyle>
          <a:p>
            <a:fld id="{C437532B-5C7B-4D4F-B154-CDCBFC14C417}" type="slidenum">
              <a:rPr lang="en-US" altLang="en-US"/>
              <a:pPr/>
              <a:t>‹#›</a:t>
            </a:fld>
            <a:endParaRPr lang="en-US" altLang="en-US"/>
          </a:p>
        </p:txBody>
      </p:sp>
    </p:spTree>
    <p:extLst>
      <p:ext uri="{BB962C8B-B14F-4D97-AF65-F5344CB8AC3E}">
        <p14:creationId xmlns:p14="http://schemas.microsoft.com/office/powerpoint/2010/main" val="378100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C174-2924-4D7F-ADBC-2300357259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6B189-1F8F-414E-A2E4-802B989DA9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99EC5-D9E3-43E8-A097-11C88AADA5FF}"/>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5" name="Footer Placeholder 4">
            <a:extLst>
              <a:ext uri="{FF2B5EF4-FFF2-40B4-BE49-F238E27FC236}">
                <a16:creationId xmlns:a16="http://schemas.microsoft.com/office/drawing/2014/main" id="{E9F892ED-4426-4EF3-B523-0CDAA3922E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19F0AF-5D36-4CC7-8FCE-BCC552A429FE}"/>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303219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5B8D-7523-4113-97CB-81B51AE596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F32E54-CB3A-4209-B83E-87D07E9B4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500FBB-4277-461D-8188-1BE80DAAEFDD}"/>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5" name="Footer Placeholder 4">
            <a:extLst>
              <a:ext uri="{FF2B5EF4-FFF2-40B4-BE49-F238E27FC236}">
                <a16:creationId xmlns:a16="http://schemas.microsoft.com/office/drawing/2014/main" id="{3A08D5D4-1F89-4CC6-807E-1723C51DE7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14645D-636A-4460-8D55-10403FF0960E}"/>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281958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4648-3CA3-4D1F-87AE-70717A0F6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5CA20-5B84-46F5-9A02-8AE5D339C6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1392E3-59B6-4B33-BEB5-2BF183F97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11A211-7B4F-4372-B82F-1B51FD71A740}"/>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6" name="Footer Placeholder 5">
            <a:extLst>
              <a:ext uri="{FF2B5EF4-FFF2-40B4-BE49-F238E27FC236}">
                <a16:creationId xmlns:a16="http://schemas.microsoft.com/office/drawing/2014/main" id="{839ED80A-E263-40B4-B308-18FA166F26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D466C5-FEA0-4D8A-B224-9CD9BC5243A2}"/>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112003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F6EF-A7CF-4AA7-B35C-CEDFC562C7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1E51E4-1443-41AF-A190-A421E14EF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418B5A-BE28-4C47-A034-8C54DC6F8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2ED9B5-D80C-4B2E-8BCC-F5A11F7504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532757-F30B-4863-A40D-70A286FA39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06F980-A749-447B-9132-9E2E5B33B07A}"/>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8" name="Footer Placeholder 7">
            <a:extLst>
              <a:ext uri="{FF2B5EF4-FFF2-40B4-BE49-F238E27FC236}">
                <a16:creationId xmlns:a16="http://schemas.microsoft.com/office/drawing/2014/main" id="{7FA4C41A-CDFF-49E0-AA70-488AAD5C40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2E21F9-BFE5-407E-8391-7DF0A5465A6E}"/>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59929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9C86-F4C3-4E7A-9182-DA1BA3AD20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D258D7-ED9A-49A6-AAF9-33228B369892}"/>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4" name="Footer Placeholder 3">
            <a:extLst>
              <a:ext uri="{FF2B5EF4-FFF2-40B4-BE49-F238E27FC236}">
                <a16:creationId xmlns:a16="http://schemas.microsoft.com/office/drawing/2014/main" id="{40FD8871-B5D6-4E9D-B2FC-3E3F0F97213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ABF626C-6FB9-4A25-9684-1019CB6549FA}"/>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423160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F24495-04C2-4A31-8241-74272ECA3B9B}"/>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3" name="Footer Placeholder 2">
            <a:extLst>
              <a:ext uri="{FF2B5EF4-FFF2-40B4-BE49-F238E27FC236}">
                <a16:creationId xmlns:a16="http://schemas.microsoft.com/office/drawing/2014/main" id="{085C09CB-C367-4F93-B3AB-C698607480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DF6115-FC65-4015-B01E-3BF957ED71A0}"/>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123758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7369-72B7-498F-9791-B625501D1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D82DA8-5863-4511-B133-73AC519D9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070F8E-FD6F-4D90-ABF7-4E220F1B7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46002-4B9A-45EB-9B1D-622124DAA0D8}"/>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6" name="Footer Placeholder 5">
            <a:extLst>
              <a:ext uri="{FF2B5EF4-FFF2-40B4-BE49-F238E27FC236}">
                <a16:creationId xmlns:a16="http://schemas.microsoft.com/office/drawing/2014/main" id="{31FC6B7E-8CC5-4927-9E59-1608764496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C8EC9-AA6D-4C14-9306-FC754E4DC2F8}"/>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251438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6E99-4892-42CF-AB04-6912918A3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F648B-C68B-476D-9B2F-7C0C8546B9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10B938-DAE9-4118-8990-7CB74240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FE933-2A8F-4D5B-A64C-EABFE4D40742}"/>
              </a:ext>
            </a:extLst>
          </p:cNvPr>
          <p:cNvSpPr>
            <a:spLocks noGrp="1"/>
          </p:cNvSpPr>
          <p:nvPr>
            <p:ph type="dt" sz="half" idx="10"/>
          </p:nvPr>
        </p:nvSpPr>
        <p:spPr/>
        <p:txBody>
          <a:bodyPr/>
          <a:lstStyle/>
          <a:p>
            <a:fld id="{A5B98751-911C-4217-80D6-C620689BAF5B}" type="datetimeFigureOut">
              <a:rPr lang="en-US" smtClean="0"/>
              <a:t>9/22/2023</a:t>
            </a:fld>
            <a:endParaRPr lang="en-US" dirty="0"/>
          </a:p>
        </p:txBody>
      </p:sp>
      <p:sp>
        <p:nvSpPr>
          <p:cNvPr id="6" name="Footer Placeholder 5">
            <a:extLst>
              <a:ext uri="{FF2B5EF4-FFF2-40B4-BE49-F238E27FC236}">
                <a16:creationId xmlns:a16="http://schemas.microsoft.com/office/drawing/2014/main" id="{B5F97370-FBB1-449F-9BB3-5BCB2E367C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008C99-B0D2-4532-9A79-D1213257BB08}"/>
              </a:ext>
            </a:extLst>
          </p:cNvPr>
          <p:cNvSpPr>
            <a:spLocks noGrp="1"/>
          </p:cNvSpPr>
          <p:nvPr>
            <p:ph type="sldNum" sz="quarter" idx="12"/>
          </p:nvPr>
        </p:nvSpPr>
        <p:spPr/>
        <p:txBody>
          <a:bodyPr/>
          <a:lstStyle/>
          <a:p>
            <a:fld id="{9CE22A22-DBFC-4E3E-BAED-FC19237F12E8}" type="slidenum">
              <a:rPr lang="en-US" smtClean="0"/>
              <a:t>‹#›</a:t>
            </a:fld>
            <a:endParaRPr lang="en-US" dirty="0"/>
          </a:p>
        </p:txBody>
      </p:sp>
    </p:spTree>
    <p:extLst>
      <p:ext uri="{BB962C8B-B14F-4D97-AF65-F5344CB8AC3E}">
        <p14:creationId xmlns:p14="http://schemas.microsoft.com/office/powerpoint/2010/main" val="267084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E3A35-1C1A-4243-9B79-0E7BBC6FD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9B6CA-97EA-4447-BE14-AF7010BD7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3789C-FCC9-488C-BD4C-85EF8E71E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98751-911C-4217-80D6-C620689BAF5B}" type="datetimeFigureOut">
              <a:rPr lang="en-US" smtClean="0"/>
              <a:t>9/22/2023</a:t>
            </a:fld>
            <a:endParaRPr lang="en-US" dirty="0"/>
          </a:p>
        </p:txBody>
      </p:sp>
      <p:sp>
        <p:nvSpPr>
          <p:cNvPr id="5" name="Footer Placeholder 4">
            <a:extLst>
              <a:ext uri="{FF2B5EF4-FFF2-40B4-BE49-F238E27FC236}">
                <a16:creationId xmlns:a16="http://schemas.microsoft.com/office/drawing/2014/main" id="{8D1751A0-AE76-483F-8936-163C94419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5536547-0172-4D0C-B9BA-00000BFE6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22A22-DBFC-4E3E-BAED-FC19237F12E8}" type="slidenum">
              <a:rPr lang="en-US" smtClean="0"/>
              <a:t>‹#›</a:t>
            </a:fld>
            <a:endParaRPr lang="en-US" dirty="0"/>
          </a:p>
        </p:txBody>
      </p:sp>
    </p:spTree>
    <p:extLst>
      <p:ext uri="{BB962C8B-B14F-4D97-AF65-F5344CB8AC3E}">
        <p14:creationId xmlns:p14="http://schemas.microsoft.com/office/powerpoint/2010/main" val="129533059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rogressive-charlestown.com/2011/06/trees-lights-and-dlyklh-contrarian-view.html" TargetMode="External"/><Relationship Id="rId2" Type="http://schemas.openxmlformats.org/officeDocument/2006/relationships/image" Target="../media/image4.bmp"/><Relationship Id="rId1" Type="http://schemas.openxmlformats.org/officeDocument/2006/relationships/slideLayout" Target="../slideLayouts/slideLayout2.xml"/><Relationship Id="rId5" Type="http://schemas.openxmlformats.org/officeDocument/2006/relationships/hyperlink" Target="http://www.thebluediamondgallery.com/handwriting/r/reasonable.html"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7" name="Rectangle 107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Freeform: Shape 1078">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9" name="Right Triangle 108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0" name="Rectangle 1082">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68802" y="626843"/>
            <a:ext cx="5852822" cy="3210689"/>
          </a:xfrm>
        </p:spPr>
        <p:txBody>
          <a:bodyPr anchor="b">
            <a:normAutofit/>
          </a:bodyPr>
          <a:lstStyle/>
          <a:p>
            <a:pPr algn="l"/>
            <a:r>
              <a:rPr lang="en-US" sz="4000" b="1" dirty="0"/>
              <a:t>Conducting Ethical Risk Assessments when Uncertainty Exists</a:t>
            </a:r>
            <a:br>
              <a:rPr lang="en-US" sz="4000" b="1" dirty="0"/>
            </a:br>
            <a:r>
              <a:rPr lang="en-US" sz="2900" b="1" dirty="0"/>
              <a:t>Connecticut River Valley AIHA Chapter</a:t>
            </a:r>
            <a:br>
              <a:rPr lang="en-US" sz="2900" b="1" dirty="0"/>
            </a:br>
            <a:r>
              <a:rPr lang="en-US" sz="2900" b="1" dirty="0"/>
              <a:t>Jan K. Wachter, </a:t>
            </a:r>
            <a:r>
              <a:rPr lang="en-US" sz="2000" b="1" dirty="0"/>
              <a:t>ScD, MBA, CSP, CIH</a:t>
            </a:r>
          </a:p>
        </p:txBody>
      </p:sp>
      <p:sp>
        <p:nvSpPr>
          <p:cNvPr id="3" name="Subtitle 2"/>
          <p:cNvSpPr>
            <a:spLocks noGrp="1"/>
          </p:cNvSpPr>
          <p:nvPr>
            <p:ph type="subTitle" idx="1"/>
          </p:nvPr>
        </p:nvSpPr>
        <p:spPr>
          <a:xfrm>
            <a:off x="5775961" y="4269462"/>
            <a:ext cx="4048760" cy="1095017"/>
          </a:xfrm>
        </p:spPr>
        <p:txBody>
          <a:bodyPr anchor="t">
            <a:normAutofit/>
          </a:bodyPr>
          <a:lstStyle/>
          <a:p>
            <a:pPr algn="l"/>
            <a:endParaRPr lang="en-US" sz="2000" b="1"/>
          </a:p>
          <a:p>
            <a:pPr algn="l"/>
            <a:r>
              <a:rPr lang="en-US" sz="2000" b="1"/>
              <a:t>September 20, 2023</a:t>
            </a:r>
          </a:p>
        </p:txBody>
      </p:sp>
      <p:pic>
        <p:nvPicPr>
          <p:cNvPr id="1028" name="Picture 4" descr="IUP">
            <a:extLst>
              <a:ext uri="{FF2B5EF4-FFF2-40B4-BE49-F238E27FC236}">
                <a16:creationId xmlns:a16="http://schemas.microsoft.com/office/drawing/2014/main" id="{E4B09864-AFCE-559F-17C9-1289D01F16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83" b="18046"/>
          <a:stretch/>
        </p:blipFill>
        <p:spPr bwMode="auto">
          <a:xfrm>
            <a:off x="1213851" y="1510210"/>
            <a:ext cx="3510140" cy="14985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emical Explosives">
            <a:extLst>
              <a:ext uri="{FF2B5EF4-FFF2-40B4-BE49-F238E27FC236}">
                <a16:creationId xmlns:a16="http://schemas.microsoft.com/office/drawing/2014/main" id="{00141606-DAAD-2FE5-64E9-45B7493AFC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06" r="3" b="870"/>
          <a:stretch/>
        </p:blipFill>
        <p:spPr bwMode="auto">
          <a:xfrm>
            <a:off x="949188" y="3635609"/>
            <a:ext cx="4023440" cy="180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93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34A806-380A-81B3-DA2B-9D521A8EBCFC}"/>
              </a:ext>
            </a:extLst>
          </p:cNvPr>
          <p:cNvSpPr>
            <a:spLocks noGrp="1"/>
          </p:cNvSpPr>
          <p:nvPr>
            <p:ph type="title"/>
          </p:nvPr>
        </p:nvSpPr>
        <p:spPr>
          <a:xfrm>
            <a:off x="838200" y="365125"/>
            <a:ext cx="10515600" cy="1325563"/>
          </a:xfrm>
        </p:spPr>
        <p:txBody>
          <a:bodyPr>
            <a:normAutofit/>
          </a:bodyPr>
          <a:lstStyle/>
          <a:p>
            <a:r>
              <a:rPr lang="en-US" sz="5400" dirty="0"/>
              <a:t>Ethical ALARP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30AA2F9-8CE4-647E-3E57-4D387A050B45}"/>
              </a:ext>
            </a:extLst>
          </p:cNvPr>
          <p:cNvSpPr>
            <a:spLocks noGrp="1"/>
          </p:cNvSpPr>
          <p:nvPr>
            <p:ph idx="1"/>
          </p:nvPr>
        </p:nvSpPr>
        <p:spPr>
          <a:xfrm>
            <a:off x="838200" y="1929384"/>
            <a:ext cx="10515600" cy="4251960"/>
          </a:xfrm>
        </p:spPr>
        <p:txBody>
          <a:bodyPr>
            <a:normAutofit/>
          </a:bodyPr>
          <a:lstStyle/>
          <a:p>
            <a:r>
              <a:rPr lang="en-US" sz="2200" b="1" dirty="0">
                <a:highlight>
                  <a:srgbClr val="FFFF00"/>
                </a:highlight>
              </a:rPr>
              <a:t>Effect of uncertainty on determining ALARP</a:t>
            </a:r>
          </a:p>
          <a:p>
            <a:r>
              <a:rPr lang="en-US" sz="2200" dirty="0"/>
              <a:t>When risk analyses have much uncertainty and/or lack of knowledge associated with them, ALARP should become more “aggressive” (e.g., implement risk treatment activities whose costs are grossly disproportional to benefits)</a:t>
            </a:r>
          </a:p>
          <a:p>
            <a:r>
              <a:rPr lang="en-US" sz="2200" b="1" dirty="0">
                <a:highlight>
                  <a:srgbClr val="FFFF00"/>
                </a:highlight>
              </a:rPr>
              <a:t>What is the strength of knowledge or information being used to determine risk?</a:t>
            </a:r>
            <a:r>
              <a:rPr lang="en-US" sz="2200" dirty="0"/>
              <a:t>  Do you have the ethical responsibility to pursue more knowledge to conduct better risk assessments?</a:t>
            </a:r>
          </a:p>
          <a:p>
            <a:r>
              <a:rPr lang="en-US" sz="2200" b="1" dirty="0">
                <a:highlight>
                  <a:srgbClr val="FFFF00"/>
                </a:highlight>
              </a:rPr>
              <a:t>Uncertain environments </a:t>
            </a:r>
            <a:r>
              <a:rPr lang="en-US" sz="2200" dirty="0">
                <a:sym typeface="Wingdings" panose="05000000000000000000" pitchFamily="2" charset="2"/>
              </a:rPr>
              <a:t> invoke “</a:t>
            </a:r>
            <a:r>
              <a:rPr lang="en-US" sz="2200" b="1" dirty="0">
                <a:sym typeface="Wingdings" panose="05000000000000000000" pitchFamily="2" charset="2"/>
              </a:rPr>
              <a:t>precautionary principles</a:t>
            </a:r>
            <a:r>
              <a:rPr lang="en-US" sz="2200" dirty="0">
                <a:sym typeface="Wingdings" panose="05000000000000000000" pitchFamily="2" charset="2"/>
              </a:rPr>
              <a:t>”  leads to decision-making conservatism and aggressively pursuing ALARP</a:t>
            </a:r>
          </a:p>
          <a:p>
            <a:r>
              <a:rPr lang="en-US" sz="2200" b="1" dirty="0">
                <a:highlight>
                  <a:srgbClr val="FFFF00"/>
                </a:highlight>
              </a:rPr>
              <a:t>Has ALARP been slowly evolving over time into ALARA?</a:t>
            </a:r>
          </a:p>
        </p:txBody>
      </p:sp>
    </p:spTree>
    <p:extLst>
      <p:ext uri="{BB962C8B-B14F-4D97-AF65-F5344CB8AC3E}">
        <p14:creationId xmlns:p14="http://schemas.microsoft.com/office/powerpoint/2010/main" val="101381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9C68A3-A8CE-E462-B631-064F1785C902}"/>
              </a:ext>
            </a:extLst>
          </p:cNvPr>
          <p:cNvSpPr>
            <a:spLocks noGrp="1"/>
          </p:cNvSpPr>
          <p:nvPr>
            <p:ph type="title"/>
          </p:nvPr>
        </p:nvSpPr>
        <p:spPr>
          <a:xfrm>
            <a:off x="838200" y="365125"/>
            <a:ext cx="10515600" cy="1325563"/>
          </a:xfrm>
        </p:spPr>
        <p:txBody>
          <a:bodyPr>
            <a:normAutofit/>
          </a:bodyPr>
          <a:lstStyle/>
          <a:p>
            <a:r>
              <a:rPr lang="en-US" sz="5400" dirty="0"/>
              <a:t>Ethical ALARP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4F803F-9AE3-9302-30D2-60C809A27192}"/>
              </a:ext>
            </a:extLst>
          </p:cNvPr>
          <p:cNvSpPr>
            <a:spLocks noGrp="1"/>
          </p:cNvSpPr>
          <p:nvPr>
            <p:ph idx="1"/>
          </p:nvPr>
        </p:nvSpPr>
        <p:spPr>
          <a:xfrm>
            <a:off x="838200" y="1929384"/>
            <a:ext cx="10515600" cy="4251960"/>
          </a:xfrm>
        </p:spPr>
        <p:txBody>
          <a:bodyPr>
            <a:normAutofit/>
          </a:bodyPr>
          <a:lstStyle/>
          <a:p>
            <a:r>
              <a:rPr lang="en-US" sz="2200" b="1" dirty="0">
                <a:highlight>
                  <a:srgbClr val="FFFF00"/>
                </a:highlight>
              </a:rPr>
              <a:t>What do you pragmatically need to consider when establishing an ethical ALARP?</a:t>
            </a:r>
          </a:p>
          <a:p>
            <a:r>
              <a:rPr lang="en-US" sz="2200" dirty="0"/>
              <a:t>Objective, practical things can be pursued when establishing an ethical ALARP:</a:t>
            </a:r>
          </a:p>
          <a:p>
            <a:pPr lvl="1"/>
            <a:r>
              <a:rPr lang="en-US" sz="2200" dirty="0"/>
              <a:t>Meeting or exceeding regulatory requirements</a:t>
            </a:r>
          </a:p>
          <a:p>
            <a:pPr lvl="1"/>
            <a:r>
              <a:rPr lang="en-US" sz="2200" dirty="0"/>
              <a:t>What is considered best in industry</a:t>
            </a:r>
          </a:p>
          <a:p>
            <a:pPr lvl="1"/>
            <a:r>
              <a:rPr lang="en-US" sz="2200" dirty="0"/>
              <a:t>Adhering to company’s best management practices and consensus standards</a:t>
            </a:r>
          </a:p>
          <a:p>
            <a:pPr lvl="1"/>
            <a:r>
              <a:rPr lang="en-US" sz="2200" dirty="0"/>
              <a:t>Having deference to using EHS expertise to impart knowledge and experience in these deliberations</a:t>
            </a:r>
          </a:p>
          <a:p>
            <a:pPr lvl="2"/>
            <a:r>
              <a:rPr lang="en-US" sz="2200" dirty="0"/>
              <a:t>Professional association guidance</a:t>
            </a:r>
          </a:p>
          <a:p>
            <a:pPr lvl="1"/>
            <a:r>
              <a:rPr lang="en-US" sz="2200" dirty="0">
                <a:highlight>
                  <a:srgbClr val="00FFFF"/>
                </a:highlight>
              </a:rPr>
              <a:t>Technical feasibility</a:t>
            </a:r>
          </a:p>
          <a:p>
            <a:pPr lvl="1"/>
            <a:r>
              <a:rPr lang="en-US" sz="2200" dirty="0">
                <a:highlight>
                  <a:srgbClr val="00FFFF"/>
                </a:highlight>
              </a:rPr>
              <a:t>Level of uncertainty in outcomes (probability and severity)</a:t>
            </a:r>
          </a:p>
          <a:p>
            <a:pPr lvl="1"/>
            <a:r>
              <a:rPr lang="en-US" sz="2200" dirty="0">
                <a:highlight>
                  <a:srgbClr val="00FFFF"/>
                </a:highlight>
              </a:rPr>
              <a:t>Level of uncertainty of inputs into the risk analyses</a:t>
            </a:r>
          </a:p>
          <a:p>
            <a:pPr marL="457200" lvl="1" indent="0">
              <a:buNone/>
            </a:pPr>
            <a:endParaRPr lang="en-US" sz="2200" dirty="0"/>
          </a:p>
        </p:txBody>
      </p:sp>
    </p:spTree>
    <p:extLst>
      <p:ext uri="{BB962C8B-B14F-4D97-AF65-F5344CB8AC3E}">
        <p14:creationId xmlns:p14="http://schemas.microsoft.com/office/powerpoint/2010/main" val="370176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1D5497-E054-6A1C-5267-4F988A5B554D}"/>
              </a:ext>
            </a:extLst>
          </p:cNvPr>
          <p:cNvSpPr>
            <a:spLocks noGrp="1"/>
          </p:cNvSpPr>
          <p:nvPr>
            <p:ph type="title"/>
          </p:nvPr>
        </p:nvSpPr>
        <p:spPr>
          <a:xfrm>
            <a:off x="838200" y="365125"/>
            <a:ext cx="10515600" cy="1325563"/>
          </a:xfrm>
        </p:spPr>
        <p:txBody>
          <a:bodyPr>
            <a:normAutofit/>
          </a:bodyPr>
          <a:lstStyle/>
          <a:p>
            <a:r>
              <a:rPr lang="en-US" sz="5400" dirty="0"/>
              <a:t>ALARP and ACCEPTABLE RISK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0C568C7-9ED3-916E-C9A6-592DF0EE26DA}"/>
              </a:ext>
            </a:extLst>
          </p:cNvPr>
          <p:cNvSpPr>
            <a:spLocks noGrp="1"/>
          </p:cNvSpPr>
          <p:nvPr>
            <p:ph idx="1"/>
          </p:nvPr>
        </p:nvSpPr>
        <p:spPr>
          <a:xfrm>
            <a:off x="838200" y="1929384"/>
            <a:ext cx="10515600" cy="4251960"/>
          </a:xfrm>
        </p:spPr>
        <p:txBody>
          <a:bodyPr>
            <a:normAutofit/>
          </a:bodyPr>
          <a:lstStyle/>
          <a:p>
            <a:r>
              <a:rPr lang="en-US" sz="2200" dirty="0"/>
              <a:t>ALARP and ACCEPTABLE RISK are related – but different</a:t>
            </a:r>
          </a:p>
          <a:p>
            <a:r>
              <a:rPr lang="en-US" sz="2200" dirty="0"/>
              <a:t>Does implementing ALARP principles always arrive at acceptable risk levels?  The answer is “no.”  Many organizations conflate the two.  Organizations often self-design their risk management processes stating that if ALARP is a goal to be achieved, the resulting risk is acceptable.  This is the easy approach and may be unethical in some situations.</a:t>
            </a:r>
          </a:p>
          <a:p>
            <a:pPr lvl="1"/>
            <a:r>
              <a:rPr lang="en-US" sz="2200" dirty="0">
                <a:highlight>
                  <a:srgbClr val="FFFF00"/>
                </a:highlight>
              </a:rPr>
              <a:t>ALARP</a:t>
            </a:r>
            <a:r>
              <a:rPr lang="en-US" sz="2200" dirty="0"/>
              <a:t> </a:t>
            </a:r>
            <a:r>
              <a:rPr lang="en-US" sz="2200" dirty="0">
                <a:sym typeface="Wingdings" panose="05000000000000000000" pitchFamily="2" charset="2"/>
              </a:rPr>
              <a:t> more of a technical feasibility / cost construct  EH&amp;S professionals and technical managers often determine/recommend this</a:t>
            </a:r>
          </a:p>
          <a:p>
            <a:pPr lvl="2"/>
            <a:r>
              <a:rPr lang="en-US" sz="2200" dirty="0">
                <a:sym typeface="Wingdings" panose="05000000000000000000" pitchFamily="2" charset="2"/>
              </a:rPr>
              <a:t>Versus</a:t>
            </a:r>
          </a:p>
          <a:p>
            <a:pPr lvl="1"/>
            <a:r>
              <a:rPr lang="en-US" sz="2200" dirty="0">
                <a:highlight>
                  <a:srgbClr val="FFFF00"/>
                </a:highlight>
                <a:sym typeface="Wingdings" panose="05000000000000000000" pitchFamily="2" charset="2"/>
              </a:rPr>
              <a:t>Acceptable risk </a:t>
            </a:r>
            <a:r>
              <a:rPr lang="en-US" sz="2200" dirty="0">
                <a:sym typeface="Wingdings" panose="05000000000000000000" pitchFamily="2" charset="2"/>
              </a:rPr>
              <a:t> more of a value judgment which is strategically driven, ethically driven, an organizational concept (higher level concept)  managers should determine this (for accountability reasons)</a:t>
            </a:r>
          </a:p>
          <a:p>
            <a:pPr lvl="1"/>
            <a:r>
              <a:rPr lang="en-US" sz="2200" dirty="0">
                <a:sym typeface="Wingdings" panose="05000000000000000000" pitchFamily="2" charset="2"/>
              </a:rPr>
              <a:t>“Who” makes the decision may differentiate ALARP and Acceptable Risk</a:t>
            </a:r>
            <a:endParaRPr lang="en-US" sz="2200" dirty="0"/>
          </a:p>
        </p:txBody>
      </p:sp>
    </p:spTree>
    <p:extLst>
      <p:ext uri="{BB962C8B-B14F-4D97-AF65-F5344CB8AC3E}">
        <p14:creationId xmlns:p14="http://schemas.microsoft.com/office/powerpoint/2010/main" val="14699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ECE696-8BDD-581F-42E5-C908EAE1A3E3}"/>
              </a:ext>
            </a:extLst>
          </p:cNvPr>
          <p:cNvSpPr>
            <a:spLocks noGrp="1"/>
          </p:cNvSpPr>
          <p:nvPr>
            <p:ph type="title"/>
          </p:nvPr>
        </p:nvSpPr>
        <p:spPr>
          <a:xfrm>
            <a:off x="838200" y="365125"/>
            <a:ext cx="10515600" cy="1325563"/>
          </a:xfrm>
        </p:spPr>
        <p:txBody>
          <a:bodyPr>
            <a:normAutofit/>
          </a:bodyPr>
          <a:lstStyle/>
          <a:p>
            <a:r>
              <a:rPr lang="en-US" sz="5400" dirty="0"/>
              <a:t>ACCEPTABLE RISK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0500E27-D7A0-3788-00EB-840BCD5B6C12}"/>
              </a:ext>
            </a:extLst>
          </p:cNvPr>
          <p:cNvSpPr>
            <a:spLocks noGrp="1"/>
          </p:cNvSpPr>
          <p:nvPr>
            <p:ph idx="1"/>
          </p:nvPr>
        </p:nvSpPr>
        <p:spPr>
          <a:xfrm>
            <a:off x="838200" y="1929384"/>
            <a:ext cx="10515600" cy="4251960"/>
          </a:xfrm>
        </p:spPr>
        <p:txBody>
          <a:bodyPr>
            <a:normAutofit/>
          </a:bodyPr>
          <a:lstStyle/>
          <a:p>
            <a:r>
              <a:rPr lang="en-US" sz="2200" dirty="0"/>
              <a:t>Acceptable risk should take into consideration viewpoints from </a:t>
            </a:r>
            <a:r>
              <a:rPr lang="en-US" sz="2200" dirty="0">
                <a:highlight>
                  <a:srgbClr val="FFFF00"/>
                </a:highlight>
              </a:rPr>
              <a:t>multiple stakeholders</a:t>
            </a:r>
            <a:r>
              <a:rPr lang="en-US" sz="2200" dirty="0"/>
              <a:t>: reputation risk, financial risk, stakeholder perceptions, etc. should be viewed along with EHS risk </a:t>
            </a:r>
            <a:r>
              <a:rPr lang="en-US" sz="2200" dirty="0">
                <a:sym typeface="Wingdings" panose="05000000000000000000" pitchFamily="2" charset="2"/>
              </a:rPr>
              <a:t> enterprise risk proposition</a:t>
            </a:r>
          </a:p>
          <a:p>
            <a:r>
              <a:rPr lang="en-US" sz="2200" dirty="0">
                <a:sym typeface="Wingdings" panose="05000000000000000000" pitchFamily="2" charset="2"/>
              </a:rPr>
              <a:t>Of course, acceptable risk should be viewed through the lens of regulatory compliance (and perhaps ALARP) as a minimum ethical strategy</a:t>
            </a:r>
          </a:p>
          <a:p>
            <a:r>
              <a:rPr lang="en-US" sz="2200" dirty="0">
                <a:highlight>
                  <a:srgbClr val="FFFF00"/>
                </a:highlight>
                <a:sym typeface="Wingdings" panose="05000000000000000000" pitchFamily="2" charset="2"/>
              </a:rPr>
              <a:t>Reiteration: Acceptable risk also needs to factor in uncertainty and level of knowledge</a:t>
            </a:r>
            <a:r>
              <a:rPr lang="en-US" sz="2200" dirty="0">
                <a:sym typeface="Wingdings" panose="05000000000000000000" pitchFamily="2" charset="2"/>
              </a:rPr>
              <a:t>.</a:t>
            </a:r>
          </a:p>
          <a:p>
            <a:pPr lvl="1"/>
            <a:r>
              <a:rPr lang="en-US" sz="2200" dirty="0">
                <a:sym typeface="Wingdings" panose="05000000000000000000" pitchFamily="2" charset="2"/>
              </a:rPr>
              <a:t>Acceptable risk levels should be lowered when facing more uncertainty or lack of knowledge (cautionary/precautionary principle) – or dealing with potential consequences when viewed as being intolerable (even if ALARP is applied).  </a:t>
            </a:r>
          </a:p>
        </p:txBody>
      </p:sp>
    </p:spTree>
    <p:extLst>
      <p:ext uri="{BB962C8B-B14F-4D97-AF65-F5344CB8AC3E}">
        <p14:creationId xmlns:p14="http://schemas.microsoft.com/office/powerpoint/2010/main" val="406864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3B290D-9A98-E39C-227F-2245D7A1DD93}"/>
              </a:ext>
            </a:extLst>
          </p:cNvPr>
          <p:cNvSpPr>
            <a:spLocks noGrp="1"/>
          </p:cNvSpPr>
          <p:nvPr>
            <p:ph type="title"/>
          </p:nvPr>
        </p:nvSpPr>
        <p:spPr>
          <a:xfrm>
            <a:off x="838200" y="365125"/>
            <a:ext cx="10515600" cy="1325563"/>
          </a:xfrm>
        </p:spPr>
        <p:txBody>
          <a:bodyPr>
            <a:normAutofit/>
          </a:bodyPr>
          <a:lstStyle/>
          <a:p>
            <a:r>
              <a:rPr lang="en-US" sz="5400" dirty="0"/>
              <a:t>Risk Appetite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5D4C89-C249-FCEF-13FC-FD2D02A4BF76}"/>
              </a:ext>
            </a:extLst>
          </p:cNvPr>
          <p:cNvSpPr>
            <a:spLocks noGrp="1"/>
          </p:cNvSpPr>
          <p:nvPr>
            <p:ph idx="1"/>
          </p:nvPr>
        </p:nvSpPr>
        <p:spPr>
          <a:xfrm>
            <a:off x="838200" y="1929384"/>
            <a:ext cx="10515600" cy="4251960"/>
          </a:xfrm>
        </p:spPr>
        <p:txBody>
          <a:bodyPr>
            <a:normAutofit fontScale="92500" lnSpcReduction="20000"/>
          </a:bodyPr>
          <a:lstStyle/>
          <a:p>
            <a:r>
              <a:rPr lang="en-US" sz="2000" dirty="0"/>
              <a:t>Are there ethical limits to an EHS professional’s risk appetite when helping to make these decisions?</a:t>
            </a:r>
          </a:p>
          <a:p>
            <a:r>
              <a:rPr lang="en-US" sz="2000" b="1" dirty="0"/>
              <a:t>Professional (safety and health) ethics </a:t>
            </a:r>
            <a:r>
              <a:rPr lang="en-US" sz="2000" dirty="0"/>
              <a:t>can invoke much higher standards than other professions, calling on professionals to strive for excellence, integrity and expertise, and to do things that really make a difference </a:t>
            </a:r>
            <a:r>
              <a:rPr lang="en-US" sz="2000" dirty="0">
                <a:sym typeface="Wingdings" panose="05000000000000000000" pitchFamily="2" charset="2"/>
              </a:rPr>
              <a:t> is it our </a:t>
            </a:r>
            <a:r>
              <a:rPr lang="en-US" sz="2000" b="1" dirty="0">
                <a:highlight>
                  <a:srgbClr val="FFFF00"/>
                </a:highlight>
                <a:sym typeface="Wingdings" panose="05000000000000000000" pitchFamily="2" charset="2"/>
              </a:rPr>
              <a:t>duty</a:t>
            </a:r>
            <a:r>
              <a:rPr lang="en-US" sz="2000" b="1" dirty="0">
                <a:sym typeface="Wingdings" panose="05000000000000000000" pitchFamily="2" charset="2"/>
              </a:rPr>
              <a:t> </a:t>
            </a:r>
            <a:r>
              <a:rPr lang="en-US" sz="2000" dirty="0">
                <a:sym typeface="Wingdings" panose="05000000000000000000" pitchFamily="2" charset="2"/>
              </a:rPr>
              <a:t>to do so?</a:t>
            </a:r>
            <a:endParaRPr lang="en-US" sz="2000" dirty="0"/>
          </a:p>
          <a:p>
            <a:r>
              <a:rPr lang="en-US" sz="2000" dirty="0"/>
              <a:t>Ethics has the otherness orientation (</a:t>
            </a:r>
            <a:r>
              <a:rPr lang="en-US" sz="2000" dirty="0">
                <a:highlight>
                  <a:srgbClr val="FFFF00"/>
                </a:highlight>
              </a:rPr>
              <a:t>consequentialism</a:t>
            </a:r>
            <a:r>
              <a:rPr lang="en-US" sz="2000" dirty="0"/>
              <a:t>)</a:t>
            </a:r>
          </a:p>
          <a:p>
            <a:pPr lvl="1"/>
            <a:r>
              <a:rPr lang="en-US" sz="2000" dirty="0"/>
              <a:t>How do your actions affect others (versus yourself)? (otherness orientation)</a:t>
            </a:r>
          </a:p>
          <a:p>
            <a:pPr lvl="1"/>
            <a:r>
              <a:rPr lang="en-US" sz="2000" dirty="0"/>
              <a:t>How are your actions viewed through the eyes of others? (otherness orientation)</a:t>
            </a:r>
          </a:p>
          <a:p>
            <a:pPr lvl="1"/>
            <a:r>
              <a:rPr lang="en-US" sz="2000" dirty="0"/>
              <a:t>Golden rule: do unto others as they would do unto you</a:t>
            </a:r>
          </a:p>
          <a:p>
            <a:r>
              <a:rPr lang="en-US" sz="2000" dirty="0"/>
              <a:t>The Kantian categorical imperative (</a:t>
            </a:r>
            <a:r>
              <a:rPr lang="en-US" sz="2000" dirty="0">
                <a:highlight>
                  <a:srgbClr val="FFFF00"/>
                </a:highlight>
              </a:rPr>
              <a:t>deontology</a:t>
            </a:r>
            <a:r>
              <a:rPr lang="en-US" sz="2000" dirty="0"/>
              <a:t>):  </a:t>
            </a:r>
            <a:r>
              <a:rPr lang="en-US" sz="2000" b="0" i="0" dirty="0">
                <a:effectLst/>
              </a:rPr>
              <a:t>Kant defines categorical imperatives as </a:t>
            </a:r>
            <a:r>
              <a:rPr lang="en-US" sz="2000" b="1" i="0" dirty="0">
                <a:effectLst/>
              </a:rPr>
              <a:t>commands or moral laws all persons must follow, regardless of their desires or extenuating circumstances</a:t>
            </a:r>
            <a:r>
              <a:rPr lang="en-US" sz="2000" b="0" i="0" dirty="0">
                <a:effectLst/>
              </a:rPr>
              <a:t>. As morals, these imperatives are binding on everyone </a:t>
            </a:r>
          </a:p>
          <a:p>
            <a:pPr lvl="1"/>
            <a:r>
              <a:rPr lang="en-US" sz="1900" b="1" dirty="0"/>
              <a:t>Duty to be knowledgeable?  Duty to be transparent?  Duty to state what you know and don’t know? </a:t>
            </a:r>
            <a:r>
              <a:rPr lang="en-US" sz="1900" b="1" dirty="0">
                <a:sym typeface="Wingdings" panose="05000000000000000000" pitchFamily="2" charset="2"/>
              </a:rPr>
              <a:t> LOOK AT CODES OF PROFESSIONAL CONDUCT (ASSP, BCSP, AIHA, Board of Global EHS Credentialing)</a:t>
            </a:r>
            <a:endParaRPr lang="en-US" sz="1900" b="1" dirty="0"/>
          </a:p>
          <a:p>
            <a:r>
              <a:rPr lang="en-US" sz="2000" b="1" dirty="0"/>
              <a:t>Ethics of Care</a:t>
            </a:r>
          </a:p>
        </p:txBody>
      </p:sp>
    </p:spTree>
    <p:extLst>
      <p:ext uri="{BB962C8B-B14F-4D97-AF65-F5344CB8AC3E}">
        <p14:creationId xmlns:p14="http://schemas.microsoft.com/office/powerpoint/2010/main" val="324785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6A685D-F7E7-86F4-2377-E8CD9708C4EE}"/>
              </a:ext>
            </a:extLst>
          </p:cNvPr>
          <p:cNvSpPr>
            <a:spLocks noGrp="1"/>
          </p:cNvSpPr>
          <p:nvPr>
            <p:ph type="title"/>
          </p:nvPr>
        </p:nvSpPr>
        <p:spPr>
          <a:xfrm>
            <a:off x="838200" y="365125"/>
            <a:ext cx="10515600" cy="1325563"/>
          </a:xfrm>
        </p:spPr>
        <p:txBody>
          <a:bodyPr>
            <a:normAutofit/>
          </a:bodyPr>
          <a:lstStyle/>
          <a:p>
            <a:r>
              <a:rPr lang="en-US" sz="5400" dirty="0"/>
              <a:t>RISK MATRICES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F509DFE-2061-CB10-FBCF-7AB846D241CF}"/>
              </a:ext>
            </a:extLst>
          </p:cNvPr>
          <p:cNvSpPr>
            <a:spLocks noGrp="1"/>
          </p:cNvSpPr>
          <p:nvPr>
            <p:ph idx="1"/>
          </p:nvPr>
        </p:nvSpPr>
        <p:spPr>
          <a:xfrm>
            <a:off x="838200" y="1929384"/>
            <a:ext cx="10515600" cy="4251960"/>
          </a:xfrm>
        </p:spPr>
        <p:txBody>
          <a:bodyPr>
            <a:normAutofit/>
          </a:bodyPr>
          <a:lstStyle/>
          <a:p>
            <a:r>
              <a:rPr lang="en-US" sz="2200" dirty="0"/>
              <a:t>Results of risk matrices often help drive ALARP and acceptable risk decisions</a:t>
            </a:r>
          </a:p>
          <a:p>
            <a:r>
              <a:rPr lang="en-US" sz="2200" dirty="0"/>
              <a:t>But in a risk matrix, what criteria are being used to determine if something is low risk, medium risk, high risk?  Is a “seat-of-your-pants” or “gut-level” approach to risk classification an ethical approach?  What criteria are being used to define probability and severity levels?  Are you confident in how these levels are defined? Are you confident in having accurate information to classify activities according to these levels?</a:t>
            </a:r>
          </a:p>
          <a:p>
            <a:r>
              <a:rPr lang="en-US" sz="2200" dirty="0"/>
              <a:t>Is risk just the rather arbitrary intersection of severity and probability?  Are risk levels a rather imprecise coding of the “intersection” boxes?</a:t>
            </a:r>
          </a:p>
          <a:p>
            <a:r>
              <a:rPr lang="en-US" sz="2200" dirty="0">
                <a:highlight>
                  <a:srgbClr val="FFFF00"/>
                </a:highlight>
              </a:rPr>
              <a:t>So much uncertainty out there…not to be conservative from an ethical perspective</a:t>
            </a:r>
          </a:p>
          <a:p>
            <a:r>
              <a:rPr lang="en-US" sz="2200" dirty="0">
                <a:highlight>
                  <a:srgbClr val="FFFF00"/>
                </a:highlight>
              </a:rPr>
              <a:t>So much complexity out there…not to have to conduct more complicated/insightful risk assessments…beyond using a two-dimensional risk matrix</a:t>
            </a:r>
          </a:p>
        </p:txBody>
      </p:sp>
    </p:spTree>
    <p:extLst>
      <p:ext uri="{BB962C8B-B14F-4D97-AF65-F5344CB8AC3E}">
        <p14:creationId xmlns:p14="http://schemas.microsoft.com/office/powerpoint/2010/main" val="411902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sk Assessment Matrix 3 by 3 example with FREE Download">
            <a:extLst>
              <a:ext uri="{FF2B5EF4-FFF2-40B4-BE49-F238E27FC236}">
                <a16:creationId xmlns:a16="http://schemas.microsoft.com/office/drawing/2014/main" id="{B9077FDF-0179-3F19-B208-F17AD75B8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25" y="0"/>
            <a:ext cx="9023159" cy="65825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24F3ED-D290-A5F1-36F1-D98A3F700E16}"/>
              </a:ext>
            </a:extLst>
          </p:cNvPr>
          <p:cNvSpPr txBox="1"/>
          <p:nvPr/>
        </p:nvSpPr>
        <p:spPr>
          <a:xfrm>
            <a:off x="8765060" y="909589"/>
            <a:ext cx="2273643" cy="923330"/>
          </a:xfrm>
          <a:prstGeom prst="rect">
            <a:avLst/>
          </a:prstGeom>
          <a:noFill/>
        </p:spPr>
        <p:txBody>
          <a:bodyPr wrap="square" rtlCol="0">
            <a:spAutoFit/>
          </a:bodyPr>
          <a:lstStyle/>
          <a:p>
            <a:r>
              <a:rPr lang="en-US" dirty="0"/>
              <a:t>HOW DO YOU DETERMINE THE CRITERIA?</a:t>
            </a:r>
          </a:p>
        </p:txBody>
      </p:sp>
      <p:sp>
        <p:nvSpPr>
          <p:cNvPr id="4" name="TextBox 3">
            <a:extLst>
              <a:ext uri="{FF2B5EF4-FFF2-40B4-BE49-F238E27FC236}">
                <a16:creationId xmlns:a16="http://schemas.microsoft.com/office/drawing/2014/main" id="{5BBA34C6-133B-5547-54EF-4B2CED8F48FB}"/>
              </a:ext>
            </a:extLst>
          </p:cNvPr>
          <p:cNvSpPr txBox="1"/>
          <p:nvPr/>
        </p:nvSpPr>
        <p:spPr>
          <a:xfrm>
            <a:off x="8765060" y="3665838"/>
            <a:ext cx="1861751" cy="1200329"/>
          </a:xfrm>
          <a:prstGeom prst="rect">
            <a:avLst/>
          </a:prstGeom>
          <a:noFill/>
        </p:spPr>
        <p:txBody>
          <a:bodyPr wrap="square" rtlCol="0">
            <a:spAutoFit/>
          </a:bodyPr>
          <a:lstStyle/>
          <a:p>
            <a:r>
              <a:rPr lang="en-US" dirty="0"/>
              <a:t>HOW DO YOU DETERMINE THE RISK CATEGORIES?</a:t>
            </a:r>
          </a:p>
        </p:txBody>
      </p:sp>
      <p:sp>
        <p:nvSpPr>
          <p:cNvPr id="3" name="TextBox 2">
            <a:extLst>
              <a:ext uri="{FF2B5EF4-FFF2-40B4-BE49-F238E27FC236}">
                <a16:creationId xmlns:a16="http://schemas.microsoft.com/office/drawing/2014/main" id="{4DB75585-6FB0-CD46-B098-3AC2CF0D9BCE}"/>
              </a:ext>
            </a:extLst>
          </p:cNvPr>
          <p:cNvSpPr txBox="1"/>
          <p:nvPr/>
        </p:nvSpPr>
        <p:spPr>
          <a:xfrm>
            <a:off x="1388798" y="4866167"/>
            <a:ext cx="1861751" cy="923330"/>
          </a:xfrm>
          <a:prstGeom prst="rect">
            <a:avLst/>
          </a:prstGeom>
          <a:noFill/>
        </p:spPr>
        <p:txBody>
          <a:bodyPr wrap="square" rtlCol="0">
            <a:spAutoFit/>
          </a:bodyPr>
          <a:lstStyle/>
          <a:p>
            <a:r>
              <a:rPr lang="en-US" dirty="0"/>
              <a:t>HOW DO YOU DETERMINE THE CRITERIA?</a:t>
            </a:r>
          </a:p>
        </p:txBody>
      </p:sp>
    </p:spTree>
    <p:extLst>
      <p:ext uri="{BB962C8B-B14F-4D97-AF65-F5344CB8AC3E}">
        <p14:creationId xmlns:p14="http://schemas.microsoft.com/office/powerpoint/2010/main" val="1147003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Risk assessment matrix?">
            <a:extLst>
              <a:ext uri="{FF2B5EF4-FFF2-40B4-BE49-F238E27FC236}">
                <a16:creationId xmlns:a16="http://schemas.microsoft.com/office/drawing/2014/main" id="{DB01EFF9-E2CF-79E4-5FF5-23EAEF3E4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9063" y="9331"/>
            <a:ext cx="9412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B9BBD4-0BCC-F172-D57D-FB2043062429}"/>
              </a:ext>
            </a:extLst>
          </p:cNvPr>
          <p:cNvSpPr txBox="1"/>
          <p:nvPr/>
        </p:nvSpPr>
        <p:spPr>
          <a:xfrm>
            <a:off x="1903445" y="485192"/>
            <a:ext cx="2453951" cy="923330"/>
          </a:xfrm>
          <a:prstGeom prst="rect">
            <a:avLst/>
          </a:prstGeom>
          <a:noFill/>
        </p:spPr>
        <p:txBody>
          <a:bodyPr wrap="square" rtlCol="0">
            <a:spAutoFit/>
          </a:bodyPr>
          <a:lstStyle/>
          <a:p>
            <a:r>
              <a:rPr lang="en-US" dirty="0"/>
              <a:t>Low – 1,2,3?</a:t>
            </a:r>
          </a:p>
          <a:p>
            <a:r>
              <a:rPr lang="en-US" dirty="0"/>
              <a:t>Medium – 4,5,6?</a:t>
            </a:r>
          </a:p>
          <a:p>
            <a:r>
              <a:rPr lang="en-US" dirty="0"/>
              <a:t>High – 7,8,9?</a:t>
            </a:r>
          </a:p>
        </p:txBody>
      </p:sp>
    </p:spTree>
    <p:extLst>
      <p:ext uri="{BB962C8B-B14F-4D97-AF65-F5344CB8AC3E}">
        <p14:creationId xmlns:p14="http://schemas.microsoft.com/office/powerpoint/2010/main" val="197400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isk Assessment Matrix: Definition, Examples, and Templates |">
            <a:extLst>
              <a:ext uri="{FF2B5EF4-FFF2-40B4-BE49-F238E27FC236}">
                <a16:creationId xmlns:a16="http://schemas.microsoft.com/office/drawing/2014/main" id="{E13BBA71-FAC3-6525-B54B-C7309CFE7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809625"/>
            <a:ext cx="9525000" cy="5238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CBFC43-ADA5-D13C-8BD0-D54F8368CEF8}"/>
              </a:ext>
            </a:extLst>
          </p:cNvPr>
          <p:cNvSpPr txBox="1"/>
          <p:nvPr/>
        </p:nvSpPr>
        <p:spPr>
          <a:xfrm>
            <a:off x="435501" y="809625"/>
            <a:ext cx="2304662" cy="1477328"/>
          </a:xfrm>
          <a:prstGeom prst="rect">
            <a:avLst/>
          </a:prstGeom>
          <a:solidFill>
            <a:schemeClr val="bg1"/>
          </a:solidFill>
        </p:spPr>
        <p:txBody>
          <a:bodyPr wrap="square" rtlCol="0">
            <a:spAutoFit/>
          </a:bodyPr>
          <a:lstStyle/>
          <a:p>
            <a:r>
              <a:rPr lang="en-US" dirty="0"/>
              <a:t>Low – 1,2,3,4?</a:t>
            </a:r>
          </a:p>
          <a:p>
            <a:r>
              <a:rPr lang="en-US" dirty="0"/>
              <a:t>Medium – 5,6,7,8?</a:t>
            </a:r>
          </a:p>
          <a:p>
            <a:r>
              <a:rPr lang="en-US" dirty="0"/>
              <a:t>Serious – 9,10,11,12?</a:t>
            </a:r>
          </a:p>
          <a:p>
            <a:r>
              <a:rPr lang="en-US" dirty="0"/>
              <a:t>High – 13,14,15,16?</a:t>
            </a:r>
          </a:p>
          <a:p>
            <a:endParaRPr lang="en-US" dirty="0"/>
          </a:p>
        </p:txBody>
      </p:sp>
    </p:spTree>
    <p:extLst>
      <p:ext uri="{BB962C8B-B14F-4D97-AF65-F5344CB8AC3E}">
        <p14:creationId xmlns:p14="http://schemas.microsoft.com/office/powerpoint/2010/main" val="354406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k Matrix Calculations – Severity, Probability, &amp; Risk Assessment">
            <a:extLst>
              <a:ext uri="{FF2B5EF4-FFF2-40B4-BE49-F238E27FC236}">
                <a16:creationId xmlns:a16="http://schemas.microsoft.com/office/drawing/2014/main" id="{88718DBD-03ED-FF48-5D85-57B4E4D35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409575"/>
            <a:ext cx="9525000" cy="6038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6ADC7E-B94D-0DAB-411B-470834D9E539}"/>
              </a:ext>
            </a:extLst>
          </p:cNvPr>
          <p:cNvSpPr txBox="1"/>
          <p:nvPr/>
        </p:nvSpPr>
        <p:spPr>
          <a:xfrm>
            <a:off x="454814" y="409575"/>
            <a:ext cx="2799184" cy="1200329"/>
          </a:xfrm>
          <a:prstGeom prst="rect">
            <a:avLst/>
          </a:prstGeom>
          <a:solidFill>
            <a:schemeClr val="bg1"/>
          </a:solidFill>
        </p:spPr>
        <p:txBody>
          <a:bodyPr wrap="square" rtlCol="0">
            <a:spAutoFit/>
          </a:bodyPr>
          <a:lstStyle/>
          <a:p>
            <a:r>
              <a:rPr lang="en-US" dirty="0"/>
              <a:t>Low – 1,2,3,4,5</a:t>
            </a:r>
          </a:p>
          <a:p>
            <a:r>
              <a:rPr lang="en-US" dirty="0"/>
              <a:t>Medium – 6,7,8,9,10</a:t>
            </a:r>
          </a:p>
          <a:p>
            <a:r>
              <a:rPr lang="en-US" dirty="0"/>
              <a:t>Serious – 11,12,13,14,15</a:t>
            </a:r>
          </a:p>
          <a:p>
            <a:r>
              <a:rPr lang="en-US" dirty="0"/>
              <a:t>High – 16,17,18,19,20</a:t>
            </a:r>
          </a:p>
        </p:txBody>
      </p:sp>
    </p:spTree>
    <p:extLst>
      <p:ext uri="{BB962C8B-B14F-4D97-AF65-F5344CB8AC3E}">
        <p14:creationId xmlns:p14="http://schemas.microsoft.com/office/powerpoint/2010/main" val="393765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17">
            <a:extLst>
              <a:ext uri="{FF2B5EF4-FFF2-40B4-BE49-F238E27FC236}">
                <a16:creationId xmlns:a16="http://schemas.microsoft.com/office/drawing/2014/main" id="{F0AA5FD3-177A-4313-B5D0-2DF4B344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2696" y="-3082698"/>
            <a:ext cx="6026299" cy="12191695"/>
          </a:xfrm>
          <a:custGeom>
            <a:avLst/>
            <a:gdLst>
              <a:gd name="connsiteX0" fmla="*/ 0 w 6026299"/>
              <a:gd name="connsiteY0" fmla="*/ 12190169 h 12191695"/>
              <a:gd name="connsiteX1" fmla="*/ 0 w 6026299"/>
              <a:gd name="connsiteY1" fmla="*/ 1217 h 12191695"/>
              <a:gd name="connsiteX2" fmla="*/ 169958 w 6026299"/>
              <a:gd name="connsiteY2" fmla="*/ 1217 h 12191695"/>
              <a:gd name="connsiteX3" fmla="*/ 169958 w 6026299"/>
              <a:gd name="connsiteY3" fmla="*/ 0 h 12191695"/>
              <a:gd name="connsiteX4" fmla="*/ 413807 w 6026299"/>
              <a:gd name="connsiteY4" fmla="*/ 0 h 12191695"/>
              <a:gd name="connsiteX5" fmla="*/ 675079 w 6026299"/>
              <a:gd name="connsiteY5" fmla="*/ 0 h 12191695"/>
              <a:gd name="connsiteX6" fmla="*/ 893165 w 6026299"/>
              <a:gd name="connsiteY6" fmla="*/ 0 h 12191695"/>
              <a:gd name="connsiteX7" fmla="*/ 925786 w 6026299"/>
              <a:gd name="connsiteY7" fmla="*/ 0 h 12191695"/>
              <a:gd name="connsiteX8" fmla="*/ 1581826 w 6026299"/>
              <a:gd name="connsiteY8" fmla="*/ 0 h 12191695"/>
              <a:gd name="connsiteX9" fmla="*/ 1590992 w 6026299"/>
              <a:gd name="connsiteY9" fmla="*/ 0 h 12191695"/>
              <a:gd name="connsiteX10" fmla="*/ 1685164 w 6026299"/>
              <a:gd name="connsiteY10" fmla="*/ 0 h 12191695"/>
              <a:gd name="connsiteX11" fmla="*/ 2806109 w 6026299"/>
              <a:gd name="connsiteY11" fmla="*/ 0 h 12191695"/>
              <a:gd name="connsiteX12" fmla="*/ 4807848 w 6026299"/>
              <a:gd name="connsiteY12" fmla="*/ 0 h 12191695"/>
              <a:gd name="connsiteX13" fmla="*/ 4824457 w 6026299"/>
              <a:gd name="connsiteY13" fmla="*/ 26661 h 12191695"/>
              <a:gd name="connsiteX14" fmla="*/ 6026299 w 6026299"/>
              <a:gd name="connsiteY14" fmla="*/ 6438338 h 12191695"/>
              <a:gd name="connsiteX15" fmla="*/ 4619169 w 6026299"/>
              <a:gd name="connsiteY15" fmla="*/ 11332719 h 12191695"/>
              <a:gd name="connsiteX16" fmla="*/ 4231307 w 6026299"/>
              <a:gd name="connsiteY16" fmla="*/ 12054097 h 12191695"/>
              <a:gd name="connsiteX17" fmla="*/ 4147408 w 6026299"/>
              <a:gd name="connsiteY17" fmla="*/ 12191695 h 12191695"/>
              <a:gd name="connsiteX18" fmla="*/ 2806109 w 6026299"/>
              <a:gd name="connsiteY18" fmla="*/ 12191695 h 12191695"/>
              <a:gd name="connsiteX19" fmla="*/ 1590992 w 6026299"/>
              <a:gd name="connsiteY19" fmla="*/ 12191695 h 12191695"/>
              <a:gd name="connsiteX20" fmla="*/ 1581826 w 6026299"/>
              <a:gd name="connsiteY20" fmla="*/ 12191695 h 12191695"/>
              <a:gd name="connsiteX21" fmla="*/ 1453643 w 6026299"/>
              <a:gd name="connsiteY21" fmla="*/ 12191695 h 12191695"/>
              <a:gd name="connsiteX22" fmla="*/ 925786 w 6026299"/>
              <a:gd name="connsiteY22" fmla="*/ 12191695 h 12191695"/>
              <a:gd name="connsiteX23" fmla="*/ 893165 w 6026299"/>
              <a:gd name="connsiteY23" fmla="*/ 12191695 h 12191695"/>
              <a:gd name="connsiteX24" fmla="*/ 675079 w 6026299"/>
              <a:gd name="connsiteY24" fmla="*/ 12191695 h 12191695"/>
              <a:gd name="connsiteX25" fmla="*/ 413807 w 6026299"/>
              <a:gd name="connsiteY25" fmla="*/ 12191695 h 12191695"/>
              <a:gd name="connsiteX26" fmla="*/ 169958 w 6026299"/>
              <a:gd name="connsiteY26" fmla="*/ 12191695 h 12191695"/>
              <a:gd name="connsiteX27" fmla="*/ 169958 w 6026299"/>
              <a:gd name="connsiteY27" fmla="*/ 12190169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26299" h="12191695">
                <a:moveTo>
                  <a:pt x="0" y="12190169"/>
                </a:moveTo>
                <a:lnTo>
                  <a:pt x="0" y="1217"/>
                </a:lnTo>
                <a:lnTo>
                  <a:pt x="169958" y="1217"/>
                </a:lnTo>
                <a:lnTo>
                  <a:pt x="169958" y="0"/>
                </a:lnTo>
                <a:lnTo>
                  <a:pt x="413807" y="0"/>
                </a:lnTo>
                <a:lnTo>
                  <a:pt x="675079" y="0"/>
                </a:lnTo>
                <a:lnTo>
                  <a:pt x="893165" y="0"/>
                </a:lnTo>
                <a:lnTo>
                  <a:pt x="925786" y="0"/>
                </a:lnTo>
                <a:lnTo>
                  <a:pt x="1581826" y="0"/>
                </a:lnTo>
                <a:lnTo>
                  <a:pt x="1590992" y="0"/>
                </a:lnTo>
                <a:lnTo>
                  <a:pt x="1685164" y="0"/>
                </a:lnTo>
                <a:lnTo>
                  <a:pt x="2806109" y="0"/>
                </a:lnTo>
                <a:lnTo>
                  <a:pt x="4807848" y="0"/>
                </a:lnTo>
                <a:lnTo>
                  <a:pt x="4824457" y="26661"/>
                </a:lnTo>
                <a:cubicBezTo>
                  <a:pt x="5595579" y="1341551"/>
                  <a:pt x="6026299" y="3721137"/>
                  <a:pt x="6026299" y="6438338"/>
                </a:cubicBezTo>
                <a:cubicBezTo>
                  <a:pt x="6026299" y="8833790"/>
                  <a:pt x="5329078" y="9960353"/>
                  <a:pt x="4619169" y="11332719"/>
                </a:cubicBezTo>
                <a:cubicBezTo>
                  <a:pt x="4489892" y="11582638"/>
                  <a:pt x="4361797" y="11827452"/>
                  <a:pt x="4231307" y="12054097"/>
                </a:cubicBezTo>
                <a:lnTo>
                  <a:pt x="4147408" y="12191695"/>
                </a:lnTo>
                <a:lnTo>
                  <a:pt x="2806109" y="12191695"/>
                </a:lnTo>
                <a:lnTo>
                  <a:pt x="1590992" y="12191695"/>
                </a:lnTo>
                <a:lnTo>
                  <a:pt x="1581826" y="12191695"/>
                </a:lnTo>
                <a:lnTo>
                  <a:pt x="1453643" y="12191695"/>
                </a:lnTo>
                <a:lnTo>
                  <a:pt x="925786" y="12191695"/>
                </a:lnTo>
                <a:lnTo>
                  <a:pt x="893165" y="12191695"/>
                </a:lnTo>
                <a:lnTo>
                  <a:pt x="675079" y="12191695"/>
                </a:lnTo>
                <a:lnTo>
                  <a:pt x="413807" y="12191695"/>
                </a:lnTo>
                <a:lnTo>
                  <a:pt x="169958" y="12191695"/>
                </a:lnTo>
                <a:lnTo>
                  <a:pt x="169958" y="12190169"/>
                </a:ln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C105C3-41E5-5F68-E33A-CB1EAA171698}"/>
              </a:ext>
            </a:extLst>
          </p:cNvPr>
          <p:cNvSpPr>
            <a:spLocks noGrp="1"/>
          </p:cNvSpPr>
          <p:nvPr>
            <p:ph type="title"/>
          </p:nvPr>
        </p:nvSpPr>
        <p:spPr>
          <a:xfrm>
            <a:off x="1920876" y="442913"/>
            <a:ext cx="8391967" cy="1344612"/>
          </a:xfrm>
        </p:spPr>
        <p:txBody>
          <a:bodyPr anchor="b">
            <a:normAutofit/>
          </a:bodyPr>
          <a:lstStyle/>
          <a:p>
            <a:r>
              <a:rPr lang="en-US" sz="3600"/>
              <a:t>ISO-45001 Definition of Risk</a:t>
            </a:r>
          </a:p>
        </p:txBody>
      </p:sp>
      <p:sp>
        <p:nvSpPr>
          <p:cNvPr id="22" name="Freeform: Shape 2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9AAC9197-6BF9-94BE-BA0F-0217503D8257}"/>
              </a:ext>
            </a:extLst>
          </p:cNvPr>
          <p:cNvGraphicFramePr>
            <a:graphicFrameLocks noGrp="1"/>
          </p:cNvGraphicFramePr>
          <p:nvPr>
            <p:ph idx="1"/>
            <p:extLst>
              <p:ext uri="{D42A27DB-BD31-4B8C-83A1-F6EECF244321}">
                <p14:modId xmlns:p14="http://schemas.microsoft.com/office/powerpoint/2010/main" val="2990386580"/>
              </p:ext>
            </p:extLst>
          </p:nvPr>
        </p:nvGraphicFramePr>
        <p:xfrm>
          <a:off x="1920876" y="2107096"/>
          <a:ext cx="8391967" cy="2806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157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x5 Risk Matrix: Importance and Examples | SafetyCulture">
            <a:extLst>
              <a:ext uri="{FF2B5EF4-FFF2-40B4-BE49-F238E27FC236}">
                <a16:creationId xmlns:a16="http://schemas.microsoft.com/office/drawing/2014/main" id="{20CF46D7-E124-8590-5D8A-B555E273F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42938"/>
            <a:ext cx="9753600" cy="5572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6A7B0E-ABE3-56CA-6046-B339B575573A}"/>
              </a:ext>
            </a:extLst>
          </p:cNvPr>
          <p:cNvSpPr txBox="1"/>
          <p:nvPr/>
        </p:nvSpPr>
        <p:spPr>
          <a:xfrm>
            <a:off x="0" y="10633"/>
            <a:ext cx="3327991" cy="1754326"/>
          </a:xfrm>
          <a:prstGeom prst="rect">
            <a:avLst/>
          </a:prstGeom>
          <a:solidFill>
            <a:schemeClr val="bg1"/>
          </a:solidFill>
        </p:spPr>
        <p:txBody>
          <a:bodyPr wrap="square" rtlCol="0">
            <a:spAutoFit/>
          </a:bodyPr>
          <a:lstStyle/>
          <a:p>
            <a:r>
              <a:rPr lang="en-US" dirty="0"/>
              <a:t>Very Low – 1,2,3,4?</a:t>
            </a:r>
          </a:p>
          <a:p>
            <a:r>
              <a:rPr lang="en-US" dirty="0"/>
              <a:t>Low – 5,6,7,8?</a:t>
            </a:r>
          </a:p>
          <a:p>
            <a:r>
              <a:rPr lang="en-US" dirty="0"/>
              <a:t>Medium – 9,10, 11,12?</a:t>
            </a:r>
          </a:p>
          <a:p>
            <a:r>
              <a:rPr lang="en-US" dirty="0"/>
              <a:t>High – 13,14,15,16?</a:t>
            </a:r>
          </a:p>
          <a:p>
            <a:r>
              <a:rPr lang="en-US" dirty="0"/>
              <a:t>Very High – 17, 18, 19, 20?</a:t>
            </a:r>
          </a:p>
          <a:p>
            <a:r>
              <a:rPr lang="en-US" dirty="0"/>
              <a:t>Extreme – 21,22,23,24,25?</a:t>
            </a:r>
          </a:p>
        </p:txBody>
      </p:sp>
    </p:spTree>
    <p:extLst>
      <p:ext uri="{BB962C8B-B14F-4D97-AF65-F5344CB8AC3E}">
        <p14:creationId xmlns:p14="http://schemas.microsoft.com/office/powerpoint/2010/main" val="27892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8920" name="Group 264">
            <a:extLst>
              <a:ext uri="{FF2B5EF4-FFF2-40B4-BE49-F238E27FC236}">
                <a16:creationId xmlns:a16="http://schemas.microsoft.com/office/drawing/2014/main" id="{3340D56D-5D15-ACCC-08E2-BCF5A2A19A31}"/>
              </a:ext>
            </a:extLst>
          </p:cNvPr>
          <p:cNvGraphicFramePr>
            <a:graphicFrameLocks noGrp="1"/>
          </p:cNvGraphicFramePr>
          <p:nvPr>
            <p:ph idx="1"/>
            <p:extLst>
              <p:ext uri="{D42A27DB-BD31-4B8C-83A1-F6EECF244321}">
                <p14:modId xmlns:p14="http://schemas.microsoft.com/office/powerpoint/2010/main" val="1388455054"/>
              </p:ext>
            </p:extLst>
          </p:nvPr>
        </p:nvGraphicFramePr>
        <p:xfrm>
          <a:off x="1828800" y="990600"/>
          <a:ext cx="8534400" cy="5287964"/>
        </p:xfrm>
        <a:graphic>
          <a:graphicData uri="http://schemas.openxmlformats.org/drawingml/2006/table">
            <a:tbl>
              <a:tblPr/>
              <a:tblGrid>
                <a:gridCol w="1447800">
                  <a:extLst>
                    <a:ext uri="{9D8B030D-6E8A-4147-A177-3AD203B41FA5}">
                      <a16:colId xmlns:a16="http://schemas.microsoft.com/office/drawing/2014/main" val="20000"/>
                    </a:ext>
                  </a:extLst>
                </a:gridCol>
                <a:gridCol w="1770063">
                  <a:extLst>
                    <a:ext uri="{9D8B030D-6E8A-4147-A177-3AD203B41FA5}">
                      <a16:colId xmlns:a16="http://schemas.microsoft.com/office/drawing/2014/main" val="20001"/>
                    </a:ext>
                  </a:extLst>
                </a:gridCol>
                <a:gridCol w="1771650">
                  <a:extLst>
                    <a:ext uri="{9D8B030D-6E8A-4147-A177-3AD203B41FA5}">
                      <a16:colId xmlns:a16="http://schemas.microsoft.com/office/drawing/2014/main" val="20002"/>
                    </a:ext>
                  </a:extLst>
                </a:gridCol>
                <a:gridCol w="1773237">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750888">
                <a:tc gridSpan="5">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Calibri" pitchFamily="34" charset="0"/>
                          <a:cs typeface="Arial" charset="0"/>
                        </a:rPr>
                        <a:t> </a:t>
                      </a:r>
                      <a:r>
                        <a:rPr kumimoji="0" lang="en-US" sz="2800" b="1" i="0" u="none" strike="noStrike" cap="none" normalizeH="0" baseline="0" dirty="0">
                          <a:ln>
                            <a:noFill/>
                          </a:ln>
                          <a:solidFill>
                            <a:schemeClr val="tx1"/>
                          </a:solidFill>
                          <a:effectLst/>
                          <a:latin typeface="Times New Roman" pitchFamily="18" charset="0"/>
                          <a:ea typeface="Calibri" pitchFamily="34" charset="0"/>
                          <a:cs typeface="Arial" charset="0"/>
                        </a:rPr>
                        <a:t>ANSI / AIHA Z10 Risk Assessment Matrix</a:t>
                      </a:r>
                    </a:p>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Calibri" pitchFamily="34" charset="0"/>
                          <a:cs typeface="Arial" charset="0"/>
                        </a:rPr>
                        <a:t>Severity of Injury or Illness Consequence and Remedial Action (2-DIMENSIONAL MATRIX)</a:t>
                      </a:r>
                    </a:p>
                  </a:txBody>
                  <a:tcPr anchor="b"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0713">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Likelihood  of </a:t>
                      </a:r>
                    </a:p>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Occurrence</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CATASTROPHIC</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CRITICAL</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MARGINAL</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NEGLIGIBLE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For selected Unit of Time or Activity</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Death or permanent total disability</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Disability in excess of 3 months</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Minor injury, lost workday accident</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First Aid or Minor Medical Treatment</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2100">
                <a:tc rowSpan="2">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Frequent</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Likely to Occur Repeatedly</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HIGH</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00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HIGH</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00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SERIOUS</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99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MEDIUM</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FF00"/>
                    </a:solidFill>
                  </a:tcPr>
                </a:tc>
                <a:extLst>
                  <a:ext uri="{0D108BD9-81ED-4DB2-BD59-A6C34878D82A}">
                    <a16:rowId xmlns:a16="http://schemas.microsoft.com/office/drawing/2014/main" val="10003"/>
                  </a:ext>
                </a:extLst>
              </a:tr>
              <a:tr h="358775">
                <a:tc vMerge="1">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Operation not permissible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Operation not permissible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High Priority action</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Take Remedial Action at Appropriate time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92100">
                <a:tc rowSpan="2">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Probable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Likely to occur several times</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HIGH</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00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HIGH</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00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SERIOUS</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99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MEDIUM</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FF00"/>
                    </a:solidFill>
                  </a:tcPr>
                </a:tc>
                <a:extLst>
                  <a:ext uri="{0D108BD9-81ED-4DB2-BD59-A6C34878D82A}">
                    <a16:rowId xmlns:a16="http://schemas.microsoft.com/office/drawing/2014/main" val="10005"/>
                  </a:ext>
                </a:extLst>
              </a:tr>
              <a:tr h="358775">
                <a:tc vMerge="1">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Operation not permissible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Operation not permissible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High Priority action</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Take Remedial Action at Appropriate Time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293688">
                <a:tc rowSpan="2">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Occasional</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Likely to occur sometime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HIGH</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00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SERIOUS</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99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MEDIUM</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FF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LOW</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val="10007"/>
                  </a:ext>
                </a:extLst>
              </a:tr>
              <a:tr h="381000">
                <a:tc vMerge="1">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Operation not permissible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High Priority action</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Take Remedial Action at Appropriate Time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Risk Acceptable: Remedial Action Discretionary</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2100">
                <a:tc rowSpan="2">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Remote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Not likely to occur</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SERIOUS</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99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MEDIUM</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FF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MEDIUM</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FF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LOW</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val="10009"/>
                  </a:ext>
                </a:extLst>
              </a:tr>
              <a:tr h="384175">
                <a:tc vMerge="1">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High Priority action</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Take Remedial Action at Appropriate Time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Take Remedial Action at Appropriate Time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Risk Acceptable: Remedial Action Discretionary</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2100">
                <a:tc rowSpan="2">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Improbable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may assume exposure will not happen</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MEDIUM</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FF00"/>
                    </a:solid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LOW</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LOW</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Calibri" pitchFamily="34" charset="0"/>
                          <a:cs typeface="Arial" charset="0"/>
                        </a:rPr>
                        <a:t>LOW</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val="10011"/>
                  </a:ext>
                </a:extLst>
              </a:tr>
              <a:tr h="619125">
                <a:tc vMerge="1">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Take Remedial action at appropriate time</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Risk Acceptable: Remedial Action Discretionary</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Risk Acceptable: Remedial Action Discretionary</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Calibri" pitchFamily="34" charset="0"/>
                          <a:cs typeface="Arial" charset="0"/>
                        </a:rPr>
                        <a:t>Risk Acceptable: Remedial Action Discretionary</a:t>
                      </a:r>
                      <a:endParaRPr kumimoji="0" lang="en-US" sz="24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o use the risk assessment matrix to organize your project better">
            <a:extLst>
              <a:ext uri="{FF2B5EF4-FFF2-40B4-BE49-F238E27FC236}">
                <a16:creationId xmlns:a16="http://schemas.microsoft.com/office/drawing/2014/main" id="{DE949D15-C90F-4AD4-337F-4A1FFB311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41" y="1198880"/>
            <a:ext cx="10566400" cy="4490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6D354A-D61B-7CBA-184D-321C8D8A4E47}"/>
              </a:ext>
            </a:extLst>
          </p:cNvPr>
          <p:cNvSpPr txBox="1"/>
          <p:nvPr/>
        </p:nvSpPr>
        <p:spPr>
          <a:xfrm>
            <a:off x="6943060" y="6071191"/>
            <a:ext cx="4400281" cy="369332"/>
          </a:xfrm>
          <a:prstGeom prst="rect">
            <a:avLst/>
          </a:prstGeom>
          <a:noFill/>
        </p:spPr>
        <p:txBody>
          <a:bodyPr wrap="square" rtlCol="0">
            <a:spAutoFit/>
          </a:bodyPr>
          <a:lstStyle/>
          <a:p>
            <a:r>
              <a:rPr lang="en-US" dirty="0"/>
              <a:t>Acceptable risk defined</a:t>
            </a:r>
          </a:p>
        </p:txBody>
      </p:sp>
    </p:spTree>
    <p:extLst>
      <p:ext uri="{BB962C8B-B14F-4D97-AF65-F5344CB8AC3E}">
        <p14:creationId xmlns:p14="http://schemas.microsoft.com/office/powerpoint/2010/main" val="282972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Matrix Reloaded - our guide to the risk assessment matrix | Risktec">
            <a:extLst>
              <a:ext uri="{FF2B5EF4-FFF2-40B4-BE49-F238E27FC236}">
                <a16:creationId xmlns:a16="http://schemas.microsoft.com/office/drawing/2014/main" id="{561B5924-2450-94D9-690F-3701A89D9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9097"/>
            <a:ext cx="97536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25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isk Assessment Matrix Model of O&amp;G Pipeline Integrity Management [4] |  Download Table">
            <a:extLst>
              <a:ext uri="{FF2B5EF4-FFF2-40B4-BE49-F238E27FC236}">
                <a16:creationId xmlns:a16="http://schemas.microsoft.com/office/drawing/2014/main" id="{A8A7F02D-6FF4-BC3E-CB5E-16DE72C4A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762000"/>
            <a:ext cx="809625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517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ownload Free Risk Matrix Templates | Smartsheet">
            <a:extLst>
              <a:ext uri="{FF2B5EF4-FFF2-40B4-BE49-F238E27FC236}">
                <a16:creationId xmlns:a16="http://schemas.microsoft.com/office/drawing/2014/main" id="{F457C4B5-1FF2-2F80-C624-678E30443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13" y="0"/>
            <a:ext cx="6021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08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ow to use the risk assessment matrix to organize your project better">
            <a:extLst>
              <a:ext uri="{FF2B5EF4-FFF2-40B4-BE49-F238E27FC236}">
                <a16:creationId xmlns:a16="http://schemas.microsoft.com/office/drawing/2014/main" id="{8F54141A-7EB0-794F-EA15-D1AE4BA0B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229" y="1534160"/>
            <a:ext cx="10523622"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23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49D51B-6DED-A51D-9605-874636729925}"/>
              </a:ext>
            </a:extLst>
          </p:cNvPr>
          <p:cNvSpPr>
            <a:spLocks noGrp="1"/>
          </p:cNvSpPr>
          <p:nvPr>
            <p:ph type="title"/>
          </p:nvPr>
        </p:nvSpPr>
        <p:spPr>
          <a:xfrm>
            <a:off x="838200" y="365125"/>
            <a:ext cx="10515600" cy="1325563"/>
          </a:xfrm>
        </p:spPr>
        <p:txBody>
          <a:bodyPr>
            <a:normAutofit/>
          </a:bodyPr>
          <a:lstStyle/>
          <a:p>
            <a:r>
              <a:rPr lang="en-US" sz="5400" dirty="0"/>
              <a:t>Societal Risk Acceptance Criteria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BC2CFEF-6AC5-F448-51E4-330010B2E41F}"/>
              </a:ext>
            </a:extLst>
          </p:cNvPr>
          <p:cNvSpPr>
            <a:spLocks noGrp="1"/>
          </p:cNvSpPr>
          <p:nvPr>
            <p:ph idx="1"/>
          </p:nvPr>
        </p:nvSpPr>
        <p:spPr>
          <a:xfrm>
            <a:off x="838200" y="1929384"/>
            <a:ext cx="10515600" cy="4251960"/>
          </a:xfrm>
        </p:spPr>
        <p:txBody>
          <a:bodyPr>
            <a:normAutofit/>
          </a:bodyPr>
          <a:lstStyle/>
          <a:p>
            <a:pPr marL="0" indent="0">
              <a:buNone/>
            </a:pPr>
            <a:endParaRPr lang="en-US" sz="2200" dirty="0"/>
          </a:p>
          <a:p>
            <a:r>
              <a:rPr lang="en-US" sz="2200" dirty="0"/>
              <a:t>For large systems exposing large numbers of people to risks, and where large numbers of people are affected by possible accidents, societal risk acceptance criteria are deemed to be the most appropriate. In general, societal risk is expressed in terms of frequency versus number of fatalities.</a:t>
            </a:r>
          </a:p>
          <a:p>
            <a:r>
              <a:rPr lang="en-US" sz="2200" dirty="0"/>
              <a:t>FN-curves</a:t>
            </a:r>
          </a:p>
        </p:txBody>
      </p:sp>
    </p:spTree>
    <p:extLst>
      <p:ext uri="{BB962C8B-B14F-4D97-AF65-F5344CB8AC3E}">
        <p14:creationId xmlns:p14="http://schemas.microsoft.com/office/powerpoint/2010/main" val="1170446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ample F-N Curve for Evaluating Societal Risk">
            <a:extLst>
              <a:ext uri="{FF2B5EF4-FFF2-40B4-BE49-F238E27FC236}">
                <a16:creationId xmlns:a16="http://schemas.microsoft.com/office/drawing/2014/main" id="{6056D037-108A-604C-56AE-F7DE12186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0"/>
            <a:ext cx="6773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D42E32-F755-D0B9-97CD-1E1777D8D5FB}"/>
              </a:ext>
            </a:extLst>
          </p:cNvPr>
          <p:cNvSpPr txBox="1"/>
          <p:nvPr/>
        </p:nvSpPr>
        <p:spPr>
          <a:xfrm>
            <a:off x="3825550" y="522514"/>
            <a:ext cx="1660849" cy="369332"/>
          </a:xfrm>
          <a:prstGeom prst="rect">
            <a:avLst/>
          </a:prstGeom>
          <a:noFill/>
        </p:spPr>
        <p:txBody>
          <a:bodyPr wrap="square" rtlCol="0">
            <a:spAutoFit/>
          </a:bodyPr>
          <a:lstStyle/>
          <a:p>
            <a:r>
              <a:rPr lang="en-US" dirty="0"/>
              <a:t>Anchor point</a:t>
            </a:r>
          </a:p>
        </p:txBody>
      </p:sp>
      <p:cxnSp>
        <p:nvCxnSpPr>
          <p:cNvPr id="4" name="Straight Arrow Connector 3">
            <a:extLst>
              <a:ext uri="{FF2B5EF4-FFF2-40B4-BE49-F238E27FC236}">
                <a16:creationId xmlns:a16="http://schemas.microsoft.com/office/drawing/2014/main" id="{A41C477F-14EB-0C90-4E78-3D693A7CFD52}"/>
              </a:ext>
            </a:extLst>
          </p:cNvPr>
          <p:cNvCxnSpPr>
            <a:cxnSpLocks/>
          </p:cNvCxnSpPr>
          <p:nvPr/>
        </p:nvCxnSpPr>
        <p:spPr>
          <a:xfrm flipH="1">
            <a:off x="3900196" y="821094"/>
            <a:ext cx="587828" cy="186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FD4A49-DDC0-82B0-28E8-21643BC74B0C}"/>
              </a:ext>
            </a:extLst>
          </p:cNvPr>
          <p:cNvSpPr txBox="1"/>
          <p:nvPr/>
        </p:nvSpPr>
        <p:spPr>
          <a:xfrm>
            <a:off x="3825550" y="2220686"/>
            <a:ext cx="1408923" cy="369332"/>
          </a:xfrm>
          <a:prstGeom prst="rect">
            <a:avLst/>
          </a:prstGeom>
          <a:noFill/>
        </p:spPr>
        <p:txBody>
          <a:bodyPr wrap="square" rtlCol="0">
            <a:spAutoFit/>
          </a:bodyPr>
          <a:lstStyle/>
          <a:p>
            <a:r>
              <a:rPr lang="en-US" dirty="0"/>
              <a:t>Anchor point</a:t>
            </a:r>
          </a:p>
        </p:txBody>
      </p:sp>
      <p:cxnSp>
        <p:nvCxnSpPr>
          <p:cNvPr id="7" name="Straight Arrow Connector 6">
            <a:extLst>
              <a:ext uri="{FF2B5EF4-FFF2-40B4-BE49-F238E27FC236}">
                <a16:creationId xmlns:a16="http://schemas.microsoft.com/office/drawing/2014/main" id="{7B382D7E-4449-8D4B-0BEB-32ACA668187E}"/>
              </a:ext>
            </a:extLst>
          </p:cNvPr>
          <p:cNvCxnSpPr>
            <a:cxnSpLocks/>
          </p:cNvCxnSpPr>
          <p:nvPr/>
        </p:nvCxnSpPr>
        <p:spPr>
          <a:xfrm flipH="1">
            <a:off x="3900195" y="2536753"/>
            <a:ext cx="629816" cy="106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981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B83E27-FB22-110B-6F52-A3D472DC45E1}"/>
              </a:ext>
            </a:extLst>
          </p:cNvPr>
          <p:cNvSpPr>
            <a:spLocks noGrp="1"/>
          </p:cNvSpPr>
          <p:nvPr>
            <p:ph type="title"/>
          </p:nvPr>
        </p:nvSpPr>
        <p:spPr>
          <a:xfrm>
            <a:off x="838200" y="365125"/>
            <a:ext cx="10515600" cy="1325563"/>
          </a:xfrm>
        </p:spPr>
        <p:txBody>
          <a:bodyPr>
            <a:normAutofit/>
          </a:bodyPr>
          <a:lstStyle/>
          <a:p>
            <a:r>
              <a:rPr lang="en-US" sz="5400" dirty="0"/>
              <a:t>Individual risk acceptance criteria </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21A06A-70B8-04F9-5885-0839BE73D9EC}"/>
              </a:ext>
            </a:extLst>
          </p:cNvPr>
          <p:cNvSpPr>
            <a:spLocks noGrp="1"/>
          </p:cNvSpPr>
          <p:nvPr>
            <p:ph idx="1"/>
          </p:nvPr>
        </p:nvSpPr>
        <p:spPr>
          <a:xfrm>
            <a:off x="838200" y="1929384"/>
            <a:ext cx="10515600" cy="4251960"/>
          </a:xfrm>
        </p:spPr>
        <p:txBody>
          <a:bodyPr>
            <a:normAutofit fontScale="92500" lnSpcReduction="10000"/>
          </a:bodyPr>
          <a:lstStyle/>
          <a:p>
            <a:r>
              <a:rPr lang="en-US" sz="1700" dirty="0"/>
              <a:t>It is often suitable to consider an exposed individual (i.e., an imaginary person that is exposed to hazards imposed by the system) when determining risk acceptance criteria</a:t>
            </a:r>
          </a:p>
          <a:p>
            <a:r>
              <a:rPr lang="en-US" sz="1700" dirty="0"/>
              <a:t>Consequences: death, injuries, and illnesses</a:t>
            </a:r>
          </a:p>
          <a:p>
            <a:r>
              <a:rPr lang="en-US" sz="1700" dirty="0"/>
              <a:t>Level of risk described as the probability of outcomes per some </a:t>
            </a:r>
            <a:r>
              <a:rPr lang="en-US" sz="1700" i="1" dirty="0"/>
              <a:t>appropriate exposure measure </a:t>
            </a:r>
            <a:r>
              <a:rPr lang="en-US" sz="1700" dirty="0"/>
              <a:t>(e.g., work-hours, travel distances, number of times task is performed)</a:t>
            </a:r>
          </a:p>
          <a:p>
            <a:r>
              <a:rPr lang="en-US" sz="1700" dirty="0"/>
              <a:t>Additional factors need to be considered in this determination:</a:t>
            </a:r>
          </a:p>
          <a:p>
            <a:pPr lvl="1" eaLnBrk="1" hangingPunct="1"/>
            <a:r>
              <a:rPr lang="en-US" altLang="en-US" sz="1700" dirty="0">
                <a:highlight>
                  <a:srgbClr val="00FFFF"/>
                </a:highlight>
              </a:rPr>
              <a:t>The detectability of the hazardous event</a:t>
            </a:r>
          </a:p>
          <a:p>
            <a:pPr lvl="1" eaLnBrk="1" hangingPunct="1"/>
            <a:r>
              <a:rPr lang="en-US" altLang="en-US" sz="1700" dirty="0">
                <a:highlight>
                  <a:srgbClr val="00FFFF"/>
                </a:highlight>
              </a:rPr>
              <a:t>The variability of the hazardous event</a:t>
            </a:r>
          </a:p>
          <a:p>
            <a:pPr lvl="1" eaLnBrk="1" hangingPunct="1"/>
            <a:r>
              <a:rPr lang="en-US" altLang="en-US" sz="1700" dirty="0">
                <a:highlight>
                  <a:srgbClr val="00FFFF"/>
                </a:highlight>
              </a:rPr>
              <a:t>The uncertainty associated with probability or impact</a:t>
            </a:r>
          </a:p>
          <a:p>
            <a:pPr lvl="1" eaLnBrk="1" hangingPunct="1"/>
            <a:r>
              <a:rPr lang="en-US" altLang="en-US" sz="1700" dirty="0">
                <a:highlight>
                  <a:srgbClr val="00FFFF"/>
                </a:highlight>
              </a:rPr>
              <a:t>The controllability of the hazardous event</a:t>
            </a:r>
          </a:p>
          <a:p>
            <a:pPr lvl="1" eaLnBrk="1" hangingPunct="1"/>
            <a:r>
              <a:rPr lang="en-US" altLang="en-US" sz="1700" dirty="0">
                <a:highlight>
                  <a:srgbClr val="00FFFF"/>
                </a:highlight>
              </a:rPr>
              <a:t>The degree of user or bystander susceptibility to injury</a:t>
            </a:r>
          </a:p>
          <a:p>
            <a:pPr lvl="1" eaLnBrk="1" hangingPunct="1"/>
            <a:r>
              <a:rPr lang="en-US" altLang="en-US" sz="1700" dirty="0">
                <a:highlight>
                  <a:srgbClr val="00FFFF"/>
                </a:highlight>
              </a:rPr>
              <a:t>The voluntary nature of the exposure</a:t>
            </a:r>
          </a:p>
          <a:p>
            <a:pPr lvl="1" eaLnBrk="1" hangingPunct="1"/>
            <a:r>
              <a:rPr lang="en-US" altLang="en-US" sz="1700" dirty="0">
                <a:highlight>
                  <a:srgbClr val="00FFFF"/>
                </a:highlight>
              </a:rPr>
              <a:t>The fragility of the system</a:t>
            </a:r>
          </a:p>
          <a:p>
            <a:pPr lvl="1" eaLnBrk="1" hangingPunct="1"/>
            <a:r>
              <a:rPr lang="en-US" altLang="en-US" sz="1700" dirty="0">
                <a:highlight>
                  <a:srgbClr val="00FFFF"/>
                </a:highlight>
              </a:rPr>
              <a:t>Any other ideas?</a:t>
            </a:r>
          </a:p>
          <a:p>
            <a:r>
              <a:rPr lang="en-US" sz="1700" dirty="0"/>
              <a:t>Hhhm.  By only using a traditional 2-dimensional (severity and frequency) risk matrix in conducting risk assessments, is this an unethical approach since it tends to be limited in the factors being considered?</a:t>
            </a:r>
          </a:p>
          <a:p>
            <a:endParaRPr lang="en-US" sz="1700" dirty="0"/>
          </a:p>
        </p:txBody>
      </p:sp>
      <p:pic>
        <p:nvPicPr>
          <p:cNvPr id="5" name="Graphic 4" descr="Nervous face outline with solid fill">
            <a:extLst>
              <a:ext uri="{FF2B5EF4-FFF2-40B4-BE49-F238E27FC236}">
                <a16:creationId xmlns:a16="http://schemas.microsoft.com/office/drawing/2014/main" id="{C6A72367-9F14-175E-BCAA-AAAC36C130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5541" y="4573473"/>
            <a:ext cx="1214307" cy="1214307"/>
          </a:xfrm>
          <a:prstGeom prst="rect">
            <a:avLst/>
          </a:prstGeom>
        </p:spPr>
      </p:pic>
    </p:spTree>
    <p:extLst>
      <p:ext uri="{BB962C8B-B14F-4D97-AF65-F5344CB8AC3E}">
        <p14:creationId xmlns:p14="http://schemas.microsoft.com/office/powerpoint/2010/main" val="111810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5B777D-80DD-ECC0-787E-78AFDB6383D7}"/>
              </a:ext>
            </a:extLst>
          </p:cNvPr>
          <p:cNvSpPr>
            <a:spLocks noGrp="1"/>
          </p:cNvSpPr>
          <p:nvPr>
            <p:ph type="title"/>
          </p:nvPr>
        </p:nvSpPr>
        <p:spPr>
          <a:xfrm>
            <a:off x="572493" y="238539"/>
            <a:ext cx="11047013" cy="1434415"/>
          </a:xfrm>
        </p:spPr>
        <p:txBody>
          <a:bodyPr anchor="b">
            <a:normAutofit/>
          </a:bodyPr>
          <a:lstStyle/>
          <a:p>
            <a:r>
              <a:rPr lang="en-US" sz="3600" b="1"/>
              <a:t>The Ethical Dimension of Defining Risk Acceptance Criteria</a:t>
            </a:r>
            <a:endParaRPr lang="en-US" sz="3600" b="1" dirty="0"/>
          </a:p>
        </p:txBody>
      </p:sp>
      <p:sp>
        <p:nvSpPr>
          <p:cNvPr id="25"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Exclamation mark on a yellow background">
            <a:extLst>
              <a:ext uri="{FF2B5EF4-FFF2-40B4-BE49-F238E27FC236}">
                <a16:creationId xmlns:a16="http://schemas.microsoft.com/office/drawing/2014/main" id="{0E558055-8FD9-804A-5E3E-AC14A24D6E94}"/>
              </a:ext>
            </a:extLst>
          </p:cNvPr>
          <p:cNvPicPr>
            <a:picLocks noChangeAspect="1"/>
          </p:cNvPicPr>
          <p:nvPr/>
        </p:nvPicPr>
        <p:blipFill rotWithShape="1">
          <a:blip r:embed="rId2"/>
          <a:srcRect l="20725" r="8582"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2634FA5B-7510-73D3-0832-BD9F8B0FD8B2}"/>
              </a:ext>
            </a:extLst>
          </p:cNvPr>
          <p:cNvSpPr>
            <a:spLocks noGrp="1"/>
          </p:cNvSpPr>
          <p:nvPr>
            <p:ph idx="1"/>
          </p:nvPr>
        </p:nvSpPr>
        <p:spPr>
          <a:xfrm>
            <a:off x="4905955" y="2071316"/>
            <a:ext cx="6713552" cy="4114800"/>
          </a:xfrm>
        </p:spPr>
        <p:txBody>
          <a:bodyPr anchor="t">
            <a:normAutofit/>
          </a:bodyPr>
          <a:lstStyle/>
          <a:p>
            <a:r>
              <a:rPr lang="en-US" sz="2200"/>
              <a:t>The field of ethics is concerned with distinguishing between right and wrong actions and behaviors.</a:t>
            </a:r>
          </a:p>
          <a:p>
            <a:r>
              <a:rPr lang="en-US" sz="2200"/>
              <a:t>Risk acceptance criteria distinguish between levels of risk that are acceptable and that which is intolerable.  </a:t>
            </a:r>
          </a:p>
          <a:p>
            <a:r>
              <a:rPr lang="en-US" sz="2200"/>
              <a:t>In a sense, risk acceptance criteria distinguishes between “good” and “bad” systems, activities and potential outcomes with respect to risk.</a:t>
            </a:r>
          </a:p>
          <a:p>
            <a:r>
              <a:rPr lang="en-US" sz="2200" b="1"/>
              <a:t>So, there is a distinct ethical dimension when conducting risk assessments and establishing risk acceptance criteria.</a:t>
            </a:r>
            <a:endParaRPr lang="en-US" sz="2200" b="1" dirty="0"/>
          </a:p>
        </p:txBody>
      </p:sp>
    </p:spTree>
    <p:extLst>
      <p:ext uri="{BB962C8B-B14F-4D97-AF65-F5344CB8AC3E}">
        <p14:creationId xmlns:p14="http://schemas.microsoft.com/office/powerpoint/2010/main" val="3513527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FF1E6D-6E4F-9839-97C1-69610B27B528}"/>
              </a:ext>
            </a:extLst>
          </p:cNvPr>
          <p:cNvSpPr>
            <a:spLocks noGrp="1"/>
          </p:cNvSpPr>
          <p:nvPr>
            <p:ph type="title"/>
          </p:nvPr>
        </p:nvSpPr>
        <p:spPr>
          <a:xfrm>
            <a:off x="838200" y="365125"/>
            <a:ext cx="10515600" cy="1325563"/>
          </a:xfrm>
        </p:spPr>
        <p:txBody>
          <a:bodyPr>
            <a:normAutofit/>
          </a:bodyPr>
          <a:lstStyle/>
          <a:p>
            <a:r>
              <a:rPr lang="en-US" sz="4000" dirty="0"/>
              <a:t>Principles for Establishing Risk Acceptance Criteria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135984-3AFB-40C0-3D12-40194E062AFD}"/>
              </a:ext>
            </a:extLst>
          </p:cNvPr>
          <p:cNvSpPr>
            <a:spLocks noGrp="1"/>
          </p:cNvSpPr>
          <p:nvPr>
            <p:ph idx="1"/>
          </p:nvPr>
        </p:nvSpPr>
        <p:spPr>
          <a:xfrm>
            <a:off x="838200" y="1938715"/>
            <a:ext cx="10515600" cy="4251960"/>
          </a:xfrm>
        </p:spPr>
        <p:txBody>
          <a:bodyPr>
            <a:normAutofit fontScale="77500" lnSpcReduction="20000"/>
          </a:bodyPr>
          <a:lstStyle/>
          <a:p>
            <a:r>
              <a:rPr lang="en-US" sz="2200" b="1" dirty="0"/>
              <a:t>Absolute risk criteria</a:t>
            </a:r>
          </a:p>
          <a:p>
            <a:r>
              <a:rPr lang="en-US" sz="2200" b="1" dirty="0"/>
              <a:t>ALARP principle</a:t>
            </a:r>
          </a:p>
          <a:p>
            <a:r>
              <a:rPr lang="en-US" sz="2200" b="1" dirty="0"/>
              <a:t>Principle of equivalency</a:t>
            </a:r>
          </a:p>
          <a:p>
            <a:r>
              <a:rPr lang="en-US" sz="2200" b="1" dirty="0"/>
              <a:t>Principle of maximum benefit to all</a:t>
            </a:r>
          </a:p>
          <a:p>
            <a:r>
              <a:rPr lang="en-US" sz="2200" b="1" dirty="0"/>
              <a:t>Holistic principle</a:t>
            </a:r>
          </a:p>
          <a:p>
            <a:r>
              <a:rPr lang="en-US" sz="2200" b="1" dirty="0"/>
              <a:t>Precautionary principle</a:t>
            </a:r>
          </a:p>
          <a:p>
            <a:r>
              <a:rPr lang="en-US" sz="2200" b="1" dirty="0"/>
              <a:t>Principle of parsimony</a:t>
            </a:r>
          </a:p>
          <a:p>
            <a:r>
              <a:rPr lang="en-US" sz="2200" b="1" dirty="0"/>
              <a:t>Combination of principles</a:t>
            </a:r>
          </a:p>
          <a:p>
            <a:pPr lvl="1"/>
            <a:r>
              <a:rPr lang="en-US" sz="1800" b="1" dirty="0">
                <a:highlight>
                  <a:srgbClr val="FFFF00"/>
                </a:highlight>
              </a:rPr>
              <a:t>Absolute probabilistic risk criteria together with ALARP principle</a:t>
            </a:r>
          </a:p>
          <a:p>
            <a:pPr marL="0" indent="0">
              <a:buNone/>
            </a:pPr>
            <a:r>
              <a:rPr lang="en-US" sz="2200" b="1" dirty="0"/>
              <a:t>Above principles for establishing risk acceptance criteria can be justified/based on these ethical principles:</a:t>
            </a:r>
          </a:p>
          <a:p>
            <a:r>
              <a:rPr lang="en-US" sz="2200" b="1" dirty="0"/>
              <a:t>Deontology (duty, obligation) </a:t>
            </a:r>
            <a:r>
              <a:rPr lang="en-US" sz="2200" b="1" dirty="0">
                <a:sym typeface="Wingdings" panose="05000000000000000000" pitchFamily="2" charset="2"/>
              </a:rPr>
              <a:t> duty to protect</a:t>
            </a:r>
            <a:endParaRPr lang="en-US" sz="2200" b="1" dirty="0"/>
          </a:p>
          <a:p>
            <a:r>
              <a:rPr lang="en-US" sz="2200" b="1" dirty="0"/>
              <a:t>Consequentialism </a:t>
            </a:r>
            <a:r>
              <a:rPr lang="en-US" sz="2200" b="1" dirty="0">
                <a:sym typeface="Wingdings" panose="05000000000000000000" pitchFamily="2" charset="2"/>
              </a:rPr>
              <a:t> </a:t>
            </a:r>
            <a:r>
              <a:rPr lang="en-US" sz="2200" b="1" dirty="0"/>
              <a:t>consequences of your analyses and decisions matter</a:t>
            </a:r>
          </a:p>
          <a:p>
            <a:r>
              <a:rPr lang="en-US" sz="2200" b="1" dirty="0"/>
              <a:t>Cost-effective criteria</a:t>
            </a:r>
          </a:p>
          <a:p>
            <a:pPr lvl="1"/>
            <a:r>
              <a:rPr lang="en-US" sz="2200" b="1" dirty="0"/>
              <a:t>Cost of averting a fatality (versus cost of a human life)</a:t>
            </a:r>
          </a:p>
          <a:p>
            <a:pPr lvl="1"/>
            <a:endParaRPr lang="en-US" sz="1800" dirty="0"/>
          </a:p>
          <a:p>
            <a:endParaRPr lang="en-US" sz="2200" dirty="0"/>
          </a:p>
        </p:txBody>
      </p:sp>
    </p:spTree>
    <p:extLst>
      <p:ext uri="{BB962C8B-B14F-4D97-AF65-F5344CB8AC3E}">
        <p14:creationId xmlns:p14="http://schemas.microsoft.com/office/powerpoint/2010/main" val="707213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E0128-AB8B-21CF-4FA8-FB444FD14388}"/>
              </a:ext>
            </a:extLst>
          </p:cNvPr>
          <p:cNvSpPr>
            <a:spLocks noGrp="1"/>
          </p:cNvSpPr>
          <p:nvPr>
            <p:ph type="title"/>
          </p:nvPr>
        </p:nvSpPr>
        <p:spPr>
          <a:xfrm>
            <a:off x="838200" y="365125"/>
            <a:ext cx="10515600" cy="1325563"/>
          </a:xfrm>
        </p:spPr>
        <p:txBody>
          <a:bodyPr>
            <a:normAutofit/>
          </a:bodyPr>
          <a:lstStyle/>
          <a:p>
            <a:r>
              <a:rPr lang="en-US" sz="5400" dirty="0"/>
              <a:t>Verdict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D75977-1752-7905-748C-8C7C2120DEA8}"/>
              </a:ext>
            </a:extLst>
          </p:cNvPr>
          <p:cNvSpPr>
            <a:spLocks noGrp="1"/>
          </p:cNvSpPr>
          <p:nvPr>
            <p:ph idx="1"/>
          </p:nvPr>
        </p:nvSpPr>
        <p:spPr>
          <a:xfrm>
            <a:off x="838200" y="1929384"/>
            <a:ext cx="10515600" cy="4251960"/>
          </a:xfrm>
        </p:spPr>
        <p:txBody>
          <a:bodyPr>
            <a:normAutofit/>
          </a:bodyPr>
          <a:lstStyle/>
          <a:p>
            <a:r>
              <a:rPr lang="en-US" sz="2200" dirty="0"/>
              <a:t>Often, we think risk matrices as being “quantitative.” Really, it is probably more of an attempt to quantify uncertainty in an easy, numerical, visual manner.  By putting a number to it, it becomes more “certain” and seems rigorous.  But these numbers have a lot of uncertainty to them.</a:t>
            </a:r>
          </a:p>
          <a:p>
            <a:r>
              <a:rPr lang="en-US" sz="2200" dirty="0"/>
              <a:t>Solution: Use risk matrices/algorithms having many components reflecting your understanding of risk “drivers” for your industry/project/task.</a:t>
            </a:r>
          </a:p>
          <a:p>
            <a:r>
              <a:rPr lang="en-US" sz="2200" dirty="0"/>
              <a:t>Solution: Use qualitative risk assessments for describing risk along with the above.</a:t>
            </a:r>
          </a:p>
        </p:txBody>
      </p:sp>
    </p:spTree>
    <p:extLst>
      <p:ext uri="{BB962C8B-B14F-4D97-AF65-F5344CB8AC3E}">
        <p14:creationId xmlns:p14="http://schemas.microsoft.com/office/powerpoint/2010/main" val="3896593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5D884-7CD8-F097-AB7F-EBF490DCB0DA}"/>
              </a:ext>
            </a:extLst>
          </p:cNvPr>
          <p:cNvSpPr>
            <a:spLocks noGrp="1"/>
          </p:cNvSpPr>
          <p:nvPr>
            <p:ph type="title"/>
          </p:nvPr>
        </p:nvSpPr>
        <p:spPr>
          <a:xfrm>
            <a:off x="572493" y="238539"/>
            <a:ext cx="11018520" cy="1434415"/>
          </a:xfrm>
        </p:spPr>
        <p:txBody>
          <a:bodyPr anchor="b">
            <a:normAutofit/>
          </a:bodyPr>
          <a:lstStyle/>
          <a:p>
            <a:r>
              <a:rPr lang="en-US" sz="5400"/>
              <a:t>Black Swan Events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0C17EC-C847-4496-95AA-70BC221C796E}"/>
              </a:ext>
            </a:extLst>
          </p:cNvPr>
          <p:cNvSpPr>
            <a:spLocks noGrp="1"/>
          </p:cNvSpPr>
          <p:nvPr>
            <p:ph idx="1"/>
          </p:nvPr>
        </p:nvSpPr>
        <p:spPr>
          <a:xfrm>
            <a:off x="572493" y="2071316"/>
            <a:ext cx="6713552" cy="4119172"/>
          </a:xfrm>
        </p:spPr>
        <p:txBody>
          <a:bodyPr anchor="t">
            <a:normAutofit/>
          </a:bodyPr>
          <a:lstStyle/>
          <a:p>
            <a:r>
              <a:rPr lang="en-US" sz="2200" b="0" i="0" dirty="0">
                <a:effectLst/>
                <a:latin typeface="Google Sans"/>
              </a:rPr>
              <a:t>A black swan is an unpredictable event that is beyond what is normally expected of a situation and has potentially severe consequences. Black swan events are characterized by their extreme rarity, severe impact, and the widespread insistence they were obvious in hindsight</a:t>
            </a:r>
            <a:r>
              <a:rPr lang="en-US" sz="2200" dirty="0">
                <a:latin typeface="Google Sans"/>
              </a:rPr>
              <a:t> </a:t>
            </a:r>
          </a:p>
          <a:p>
            <a:pPr lvl="1"/>
            <a:r>
              <a:rPr lang="en-US" sz="2200" b="0" i="0">
                <a:effectLst/>
                <a:highlight>
                  <a:srgbClr val="FFFF00"/>
                </a:highlight>
                <a:latin typeface="Google Sans"/>
              </a:rPr>
              <a:t>Extreme level of uncertainty</a:t>
            </a:r>
          </a:p>
          <a:p>
            <a:r>
              <a:rPr lang="en-US" sz="2200" dirty="0">
                <a:latin typeface="Google Sans"/>
              </a:rPr>
              <a:t>How should risk assessments deal with these black swan events?</a:t>
            </a:r>
            <a:endParaRPr lang="en-US" sz="2200" dirty="0"/>
          </a:p>
        </p:txBody>
      </p:sp>
      <p:pic>
        <p:nvPicPr>
          <p:cNvPr id="5" name="Picture 4" descr="Exclamation mark on a yellow background">
            <a:extLst>
              <a:ext uri="{FF2B5EF4-FFF2-40B4-BE49-F238E27FC236}">
                <a16:creationId xmlns:a16="http://schemas.microsoft.com/office/drawing/2014/main" id="{D9D0C7E8-C281-BAF8-515E-DC9A22E93AA8}"/>
              </a:ext>
            </a:extLst>
          </p:cNvPr>
          <p:cNvPicPr>
            <a:picLocks noChangeAspect="1"/>
          </p:cNvPicPr>
          <p:nvPr/>
        </p:nvPicPr>
        <p:blipFill rotWithShape="1">
          <a:blip r:embed="rId2"/>
          <a:srcRect l="19995" r="7851"/>
          <a:stretch/>
        </p:blipFill>
        <p:spPr>
          <a:xfrm>
            <a:off x="7675658" y="2093976"/>
            <a:ext cx="3941064" cy="4096512"/>
          </a:xfrm>
          <a:prstGeom prst="rect">
            <a:avLst/>
          </a:prstGeom>
        </p:spPr>
      </p:pic>
    </p:spTree>
    <p:extLst>
      <p:ext uri="{BB962C8B-B14F-4D97-AF65-F5344CB8AC3E}">
        <p14:creationId xmlns:p14="http://schemas.microsoft.com/office/powerpoint/2010/main" val="433121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D99CF-4D4C-E3B3-D166-5B08FAB5540F}"/>
              </a:ext>
            </a:extLst>
          </p:cNvPr>
          <p:cNvSpPr>
            <a:spLocks noGrp="1"/>
          </p:cNvSpPr>
          <p:nvPr>
            <p:ph type="title"/>
          </p:nvPr>
        </p:nvSpPr>
        <p:spPr>
          <a:xfrm>
            <a:off x="838200" y="365125"/>
            <a:ext cx="10515600" cy="1325563"/>
          </a:xfrm>
        </p:spPr>
        <p:txBody>
          <a:bodyPr>
            <a:normAutofit/>
          </a:bodyPr>
          <a:lstStyle/>
          <a:p>
            <a:r>
              <a:rPr lang="en-US" sz="5400"/>
              <a:t>Black Swan Events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305F65-0085-0660-494D-DD03FA25A07D}"/>
              </a:ext>
            </a:extLst>
          </p:cNvPr>
          <p:cNvSpPr>
            <a:spLocks noGrp="1"/>
          </p:cNvSpPr>
          <p:nvPr>
            <p:ph idx="1"/>
          </p:nvPr>
        </p:nvSpPr>
        <p:spPr>
          <a:xfrm>
            <a:off x="838200" y="1929384"/>
            <a:ext cx="10515600" cy="4251960"/>
          </a:xfrm>
        </p:spPr>
        <p:txBody>
          <a:bodyPr>
            <a:normAutofit/>
          </a:bodyPr>
          <a:lstStyle/>
          <a:p>
            <a:r>
              <a:rPr lang="en-US" sz="2200"/>
              <a:t>Known knowns </a:t>
            </a:r>
            <a:r>
              <a:rPr lang="en-US" sz="2200">
                <a:sym typeface="Wingdings" panose="05000000000000000000" pitchFamily="2" charset="2"/>
              </a:rPr>
              <a:t> should be analyzed in risk assessments</a:t>
            </a:r>
            <a:endParaRPr lang="en-US" sz="2200"/>
          </a:p>
          <a:p>
            <a:r>
              <a:rPr lang="en-US" sz="2200"/>
              <a:t>Known unknowns </a:t>
            </a:r>
            <a:r>
              <a:rPr lang="en-US" sz="2200">
                <a:sym typeface="Wingdings" panose="05000000000000000000" pitchFamily="2" charset="2"/>
              </a:rPr>
              <a:t> should be used to estimate degree of uncertainty in risk assessments, leading to aggressive risk treatment</a:t>
            </a:r>
          </a:p>
          <a:p>
            <a:r>
              <a:rPr lang="en-US" sz="2200">
                <a:sym typeface="Wingdings" panose="05000000000000000000" pitchFamily="2" charset="2"/>
              </a:rPr>
              <a:t>Unknown knowns  supports the notion that you need to cast your net wide in conducting risk assessments to obtain as much information as you can (from others, other sectors, etc.)</a:t>
            </a:r>
          </a:p>
          <a:p>
            <a:r>
              <a:rPr lang="en-US" sz="2200">
                <a:sym typeface="Wingdings" panose="05000000000000000000" pitchFamily="2" charset="2"/>
              </a:rPr>
              <a:t>Unknown unknowns  ??????</a:t>
            </a:r>
          </a:p>
          <a:p>
            <a:endParaRPr lang="en-US" sz="2200"/>
          </a:p>
        </p:txBody>
      </p:sp>
    </p:spTree>
    <p:extLst>
      <p:ext uri="{BB962C8B-B14F-4D97-AF65-F5344CB8AC3E}">
        <p14:creationId xmlns:p14="http://schemas.microsoft.com/office/powerpoint/2010/main" val="3543034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0F744-93B8-3387-502A-0F041C128AAB}"/>
              </a:ext>
            </a:extLst>
          </p:cNvPr>
          <p:cNvSpPr>
            <a:spLocks noGrp="1"/>
          </p:cNvSpPr>
          <p:nvPr>
            <p:ph type="title"/>
          </p:nvPr>
        </p:nvSpPr>
        <p:spPr>
          <a:xfrm>
            <a:off x="572493" y="238539"/>
            <a:ext cx="11018520" cy="1434415"/>
          </a:xfrm>
        </p:spPr>
        <p:txBody>
          <a:bodyPr anchor="b">
            <a:normAutofit fontScale="90000"/>
          </a:bodyPr>
          <a:lstStyle/>
          <a:p>
            <a:r>
              <a:rPr lang="en-US" sz="5400" dirty="0"/>
              <a:t>The question that should keep EHS professionals up at night:</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B70B7F-8C19-7CA4-CF94-A448B5E33D64}"/>
              </a:ext>
            </a:extLst>
          </p:cNvPr>
          <p:cNvSpPr>
            <a:spLocks noGrp="1"/>
          </p:cNvSpPr>
          <p:nvPr>
            <p:ph idx="1"/>
          </p:nvPr>
        </p:nvSpPr>
        <p:spPr>
          <a:xfrm>
            <a:off x="731517" y="2071316"/>
            <a:ext cx="6713552" cy="4119172"/>
          </a:xfrm>
        </p:spPr>
        <p:txBody>
          <a:bodyPr anchor="t">
            <a:normAutofit/>
          </a:bodyPr>
          <a:lstStyle/>
          <a:p>
            <a:r>
              <a:rPr lang="en-US" sz="3600" dirty="0"/>
              <a:t>Are there fatal / severe accident scenarios that would be caused by a configuration or conglomeration of unique / improbable factors that their risk cannot be defined?</a:t>
            </a:r>
          </a:p>
          <a:p>
            <a:pPr marL="0" indent="0">
              <a:buNone/>
            </a:pPr>
            <a:endParaRPr lang="en-US" sz="2200" dirty="0"/>
          </a:p>
        </p:txBody>
      </p:sp>
      <p:pic>
        <p:nvPicPr>
          <p:cNvPr id="5" name="Picture 4" descr="A white crane flying">
            <a:extLst>
              <a:ext uri="{FF2B5EF4-FFF2-40B4-BE49-F238E27FC236}">
                <a16:creationId xmlns:a16="http://schemas.microsoft.com/office/drawing/2014/main" id="{122F156A-C147-AF2A-4013-2BA5C0523C88}"/>
              </a:ext>
            </a:extLst>
          </p:cNvPr>
          <p:cNvPicPr>
            <a:picLocks noChangeAspect="1"/>
          </p:cNvPicPr>
          <p:nvPr/>
        </p:nvPicPr>
        <p:blipFill rotWithShape="1">
          <a:blip r:embed="rId2"/>
          <a:srcRect l="34645" r="1377" b="-3"/>
          <a:stretch/>
        </p:blipFill>
        <p:spPr>
          <a:xfrm>
            <a:off x="7536731" y="1812829"/>
            <a:ext cx="4509493" cy="4687362"/>
          </a:xfrm>
          <a:prstGeom prst="rect">
            <a:avLst/>
          </a:prstGeom>
        </p:spPr>
      </p:pic>
    </p:spTree>
    <p:extLst>
      <p:ext uri="{BB962C8B-B14F-4D97-AF65-F5344CB8AC3E}">
        <p14:creationId xmlns:p14="http://schemas.microsoft.com/office/powerpoint/2010/main" val="2463525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21533-BE31-6CFB-678A-CE9BCC1C18A4}"/>
              </a:ext>
            </a:extLst>
          </p:cNvPr>
          <p:cNvSpPr>
            <a:spLocks noGrp="1"/>
          </p:cNvSpPr>
          <p:nvPr>
            <p:ph type="title"/>
          </p:nvPr>
        </p:nvSpPr>
        <p:spPr>
          <a:xfrm>
            <a:off x="838200" y="365125"/>
            <a:ext cx="10515600" cy="1325563"/>
          </a:xfrm>
        </p:spPr>
        <p:txBody>
          <a:bodyPr>
            <a:normAutofit/>
          </a:bodyPr>
          <a:lstStyle/>
          <a:p>
            <a:r>
              <a:rPr lang="en-US" sz="5000"/>
              <a:t>From Nassim Taleb’s book </a:t>
            </a:r>
            <a:r>
              <a:rPr lang="en-US" sz="5000" i="1"/>
              <a:t>Antifragility</a:t>
            </a:r>
            <a:endParaRPr lang="en-US" sz="50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A14677-FC69-C874-06C5-09F820D78C8D}"/>
              </a:ext>
            </a:extLst>
          </p:cNvPr>
          <p:cNvSpPr>
            <a:spLocks noGrp="1"/>
          </p:cNvSpPr>
          <p:nvPr>
            <p:ph idx="1"/>
          </p:nvPr>
        </p:nvSpPr>
        <p:spPr>
          <a:xfrm>
            <a:off x="838200" y="1929384"/>
            <a:ext cx="10515600" cy="4251960"/>
          </a:xfrm>
        </p:spPr>
        <p:txBody>
          <a:bodyPr>
            <a:normAutofit/>
          </a:bodyPr>
          <a:lstStyle/>
          <a:p>
            <a:pPr marL="0" indent="0">
              <a:buNone/>
            </a:pPr>
            <a:r>
              <a:rPr lang="en-US" sz="2200" dirty="0"/>
              <a:t>“</a:t>
            </a:r>
            <a:r>
              <a:rPr lang="en-US" sz="2200" i="1" dirty="0"/>
              <a:t>It is far easier to figure out if something is fragile than to predict the occurrence of an event that may harm.  Fragility can be measured; risk is not measurable (outside the casinos or the minds of people who call themselves “risk experts”).  This provides a solution to what I’ve call the Black Swan problem – the impossibility of calculating the risk of consequential rare events and predicting their occurrence.  Sensitivity to harm from volatility is tractable, more so than forecasting the event that would cause the harm.  We propose to stand our current approaches…to risk management on its head.”</a:t>
            </a:r>
          </a:p>
          <a:p>
            <a:pPr marL="0" indent="0">
              <a:buNone/>
            </a:pPr>
            <a:r>
              <a:rPr lang="en-US" sz="2200" dirty="0">
                <a:highlight>
                  <a:srgbClr val="FFFF00"/>
                </a:highlight>
              </a:rPr>
              <a:t>Should prediction and risk management (given so much uncertainty) be replaced by processes moving us from fragility to antifragility?</a:t>
            </a:r>
          </a:p>
          <a:p>
            <a:pPr marL="0" indent="0">
              <a:buNone/>
            </a:pPr>
            <a:r>
              <a:rPr lang="en-US" sz="2200" dirty="0">
                <a:highlight>
                  <a:srgbClr val="FFFF00"/>
                </a:highlight>
              </a:rPr>
              <a:t>	Robust systems</a:t>
            </a:r>
          </a:p>
          <a:p>
            <a:pPr marL="0" indent="0">
              <a:buNone/>
            </a:pPr>
            <a:r>
              <a:rPr lang="en-US" sz="2200" dirty="0">
                <a:highlight>
                  <a:srgbClr val="FFFF00"/>
                </a:highlight>
              </a:rPr>
              <a:t>	Resilient systems</a:t>
            </a:r>
          </a:p>
          <a:p>
            <a:pPr marL="0" indent="0">
              <a:buNone/>
            </a:pPr>
            <a:r>
              <a:rPr lang="en-US" sz="2200" dirty="0">
                <a:highlight>
                  <a:srgbClr val="FFFF00"/>
                </a:highlight>
              </a:rPr>
              <a:t>	Antifragile systems</a:t>
            </a:r>
          </a:p>
        </p:txBody>
      </p:sp>
    </p:spTree>
    <p:extLst>
      <p:ext uri="{BB962C8B-B14F-4D97-AF65-F5344CB8AC3E}">
        <p14:creationId xmlns:p14="http://schemas.microsoft.com/office/powerpoint/2010/main" val="3420786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091BCC-949B-4848-B1FF-915667AB8943}"/>
              </a:ext>
            </a:extLst>
          </p:cNvPr>
          <p:cNvSpPr>
            <a:spLocks noGrp="1"/>
          </p:cNvSpPr>
          <p:nvPr>
            <p:ph type="title"/>
          </p:nvPr>
        </p:nvSpPr>
        <p:spPr>
          <a:xfrm>
            <a:off x="838200" y="365125"/>
            <a:ext cx="10515600" cy="1325563"/>
          </a:xfrm>
        </p:spPr>
        <p:txBody>
          <a:bodyPr>
            <a:normAutofit/>
          </a:bodyPr>
          <a:lstStyle/>
          <a:p>
            <a:r>
              <a:rPr lang="en-US" sz="4200" b="1" dirty="0"/>
              <a:t>Ethics, Reason, Justification and Emotion: </a:t>
            </a:r>
            <a:br>
              <a:rPr lang="en-US" sz="4200" b="1" dirty="0"/>
            </a:br>
            <a:r>
              <a:rPr lang="en-US" sz="4200" b="1" dirty="0"/>
              <a:t>Their Relationship?</a:t>
            </a:r>
          </a:p>
        </p:txBody>
      </p:sp>
      <p:sp>
        <p:nvSpPr>
          <p:cNvPr id="5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ntent Placeholder 2">
            <a:extLst>
              <a:ext uri="{FF2B5EF4-FFF2-40B4-BE49-F238E27FC236}">
                <a16:creationId xmlns:a16="http://schemas.microsoft.com/office/drawing/2014/main" id="{D26FA698-DDE3-4FD5-9438-7FD86F2DABED}"/>
              </a:ext>
            </a:extLst>
          </p:cNvPr>
          <p:cNvSpPr>
            <a:spLocks noGrp="1"/>
          </p:cNvSpPr>
          <p:nvPr>
            <p:ph idx="1"/>
          </p:nvPr>
        </p:nvSpPr>
        <p:spPr>
          <a:xfrm>
            <a:off x="838200" y="1929384"/>
            <a:ext cx="10515600" cy="4251960"/>
          </a:xfrm>
        </p:spPr>
        <p:txBody>
          <a:bodyPr>
            <a:normAutofit/>
          </a:bodyPr>
          <a:lstStyle/>
          <a:p>
            <a:r>
              <a:rPr lang="en-US" sz="1700" dirty="0"/>
              <a:t>Ethics is based on reason.  </a:t>
            </a:r>
            <a:r>
              <a:rPr lang="en-US" sz="1700" i="1" dirty="0"/>
              <a:t>What would a reasonable person (EHS professional) do (in a specific context)</a:t>
            </a:r>
            <a:r>
              <a:rPr lang="en-US" sz="1700" dirty="0"/>
              <a:t>? </a:t>
            </a:r>
            <a:r>
              <a:rPr lang="en-US" sz="1700" i="1" dirty="0"/>
              <a:t>What is reasonably practicable to do when faced with risk? What is a reasonable amount of risk to accept?</a:t>
            </a:r>
          </a:p>
          <a:p>
            <a:r>
              <a:rPr lang="en-US" sz="1700" dirty="0"/>
              <a:t>Ethics is a mental exercise!  </a:t>
            </a:r>
            <a:r>
              <a:rPr lang="en-US" sz="1700" i="1" dirty="0"/>
              <a:t>You use your mind, not your heart or gut</a:t>
            </a:r>
            <a:r>
              <a:rPr lang="en-US" sz="1700" dirty="0"/>
              <a:t>. </a:t>
            </a:r>
          </a:p>
          <a:p>
            <a:r>
              <a:rPr lang="en-US" sz="1700" dirty="0"/>
              <a:t>You need to be able to </a:t>
            </a:r>
            <a:r>
              <a:rPr lang="en-US" sz="1700" i="1" dirty="0"/>
              <a:t>justify</a:t>
            </a:r>
            <a:r>
              <a:rPr lang="en-US" sz="1700" dirty="0"/>
              <a:t> your risk decisions to employees, managers, stakeholders, regulators, public etc. </a:t>
            </a:r>
            <a:r>
              <a:rPr lang="en-US" sz="1700" dirty="0">
                <a:sym typeface="Wingdings" panose="05000000000000000000" pitchFamily="2" charset="2"/>
              </a:rPr>
              <a:t> </a:t>
            </a:r>
            <a:r>
              <a:rPr lang="en-US" sz="1700" dirty="0"/>
              <a:t>there are a lot of moral “objects” in our profession.  </a:t>
            </a:r>
            <a:r>
              <a:rPr lang="en-US" sz="1700" i="1" dirty="0"/>
              <a:t>The court of public opinion</a:t>
            </a:r>
            <a:r>
              <a:rPr lang="en-US" sz="1700" dirty="0"/>
              <a:t>?  (In this weird age we’re in, everything is permitted, until it’s not when you get caught, and then there is all justice, no mercy). </a:t>
            </a:r>
            <a:r>
              <a:rPr lang="en-US" sz="1700" i="1" dirty="0"/>
              <a:t>The court of your professional peers? </a:t>
            </a:r>
            <a:r>
              <a:rPr lang="en-US" sz="1700" i="1" dirty="0">
                <a:sym typeface="Wingdings" panose="05000000000000000000" pitchFamily="2" charset="2"/>
              </a:rPr>
              <a:t> </a:t>
            </a:r>
            <a:r>
              <a:rPr lang="en-US" sz="1700" dirty="0">
                <a:sym typeface="Wingdings" panose="05000000000000000000" pitchFamily="2" charset="2"/>
              </a:rPr>
              <a:t>probably an important group to consider when justifying the reasonableness of your decisions and risk assessments</a:t>
            </a:r>
            <a:endParaRPr lang="en-US" sz="1700" dirty="0"/>
          </a:p>
          <a:p>
            <a:r>
              <a:rPr lang="en-US" sz="1700" dirty="0"/>
              <a:t>Justification: </a:t>
            </a:r>
            <a:r>
              <a:rPr lang="en-US" sz="1700" i="1" dirty="0"/>
              <a:t>Why did you choose the risk treatment? What is your intent? Why do you consider your risk treatment ALARP?  Why do you consider the residual risk as being acceptable risk?</a:t>
            </a:r>
            <a:endParaRPr lang="en-US" sz="1700" dirty="0"/>
          </a:p>
          <a:p>
            <a:r>
              <a:rPr lang="en-US" sz="1700" dirty="0"/>
              <a:t>You rely on the best information you have available for analyzing the situation and making ethical decisions.  </a:t>
            </a:r>
            <a:r>
              <a:rPr lang="en-US" sz="1700" i="1" dirty="0"/>
              <a:t>Ignorance is not ethical bliss!</a:t>
            </a:r>
          </a:p>
          <a:p>
            <a:r>
              <a:rPr lang="en-US" sz="1700" dirty="0"/>
              <a:t>The presence of uncertainty requires risk assessments to be conservative or requires you to find and use additional information to reach your decisions.</a:t>
            </a:r>
          </a:p>
          <a:p>
            <a:pPr marL="201168" lvl="1" indent="0">
              <a:buNone/>
            </a:pPr>
            <a:endParaRPr lang="en-US" sz="1700" i="1" dirty="0"/>
          </a:p>
        </p:txBody>
      </p:sp>
    </p:spTree>
    <p:extLst>
      <p:ext uri="{BB962C8B-B14F-4D97-AF65-F5344CB8AC3E}">
        <p14:creationId xmlns:p14="http://schemas.microsoft.com/office/powerpoint/2010/main" val="1201011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C5D6A6-AC67-0CA3-F958-21D34037A7FB}"/>
              </a:ext>
            </a:extLst>
          </p:cNvPr>
          <p:cNvSpPr>
            <a:spLocks noGrp="1"/>
          </p:cNvSpPr>
          <p:nvPr>
            <p:ph type="title"/>
          </p:nvPr>
        </p:nvSpPr>
        <p:spPr>
          <a:xfrm>
            <a:off x="761803" y="350196"/>
            <a:ext cx="4893562" cy="1624520"/>
          </a:xfrm>
        </p:spPr>
        <p:txBody>
          <a:bodyPr anchor="ctr">
            <a:normAutofit/>
          </a:bodyPr>
          <a:lstStyle/>
          <a:p>
            <a:r>
              <a:rPr lang="en-US" sz="4000" dirty="0"/>
              <a:t>New Definition of Risk</a:t>
            </a:r>
          </a:p>
        </p:txBody>
      </p:sp>
      <p:sp>
        <p:nvSpPr>
          <p:cNvPr id="5" name="Content Placeholder 4">
            <a:extLst>
              <a:ext uri="{FF2B5EF4-FFF2-40B4-BE49-F238E27FC236}">
                <a16:creationId xmlns:a16="http://schemas.microsoft.com/office/drawing/2014/main" id="{DC3D245D-2C20-C65D-099B-E48D9F6791D9}"/>
              </a:ext>
            </a:extLst>
          </p:cNvPr>
          <p:cNvSpPr>
            <a:spLocks noGrp="1"/>
          </p:cNvSpPr>
          <p:nvPr>
            <p:ph idx="1"/>
          </p:nvPr>
        </p:nvSpPr>
        <p:spPr>
          <a:xfrm>
            <a:off x="761802" y="2743200"/>
            <a:ext cx="4646905" cy="3613149"/>
          </a:xfrm>
        </p:spPr>
        <p:txBody>
          <a:bodyPr anchor="ctr">
            <a:normAutofit/>
          </a:bodyPr>
          <a:lstStyle/>
          <a:p>
            <a:pPr marL="0" indent="0">
              <a:buNone/>
            </a:pPr>
            <a:r>
              <a:rPr lang="en-US" sz="3200" b="1" dirty="0"/>
              <a:t>RISK:</a:t>
            </a:r>
          </a:p>
          <a:p>
            <a:pPr marL="0" indent="0">
              <a:buNone/>
            </a:pPr>
            <a:r>
              <a:rPr lang="en-US" sz="3200" b="1" i="0" baseline="0" dirty="0"/>
              <a:t>presence of uncertainty potentially leading to the lack of planning or lack of control required to reduce risk to acceptable levels</a:t>
            </a:r>
            <a:endParaRPr lang="en-US" sz="3200" dirty="0"/>
          </a:p>
          <a:p>
            <a:pPr marL="0" indent="0">
              <a:buNone/>
            </a:pPr>
            <a:endParaRPr lang="en-US" sz="2000" dirty="0"/>
          </a:p>
        </p:txBody>
      </p:sp>
      <p:pic>
        <p:nvPicPr>
          <p:cNvPr id="7" name="Picture 6" descr="A group of yellow figures and a red figure on the other side">
            <a:extLst>
              <a:ext uri="{FF2B5EF4-FFF2-40B4-BE49-F238E27FC236}">
                <a16:creationId xmlns:a16="http://schemas.microsoft.com/office/drawing/2014/main" id="{BCC02710-9853-96CB-0DE9-4FD3B5D10368}"/>
              </a:ext>
            </a:extLst>
          </p:cNvPr>
          <p:cNvPicPr>
            <a:picLocks noChangeAspect="1"/>
          </p:cNvPicPr>
          <p:nvPr/>
        </p:nvPicPr>
        <p:blipFill rotWithShape="1">
          <a:blip r:embed="rId2"/>
          <a:srcRect l="38611" r="1989" b="-2"/>
          <a:stretch/>
        </p:blipFill>
        <p:spPr>
          <a:xfrm>
            <a:off x="6096000" y="1"/>
            <a:ext cx="6102825" cy="6858000"/>
          </a:xfrm>
          <a:prstGeom prst="rect">
            <a:avLst/>
          </a:prstGeom>
        </p:spPr>
      </p:pic>
    </p:spTree>
    <p:extLst>
      <p:ext uri="{BB962C8B-B14F-4D97-AF65-F5344CB8AC3E}">
        <p14:creationId xmlns:p14="http://schemas.microsoft.com/office/powerpoint/2010/main" val="3386837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38BCA9-F38B-01FA-D7AB-8375C4B5FC36}"/>
              </a:ext>
            </a:extLst>
          </p:cNvPr>
          <p:cNvSpPr>
            <a:spLocks noGrp="1"/>
          </p:cNvSpPr>
          <p:nvPr>
            <p:ph type="title"/>
          </p:nvPr>
        </p:nvSpPr>
        <p:spPr>
          <a:xfrm>
            <a:off x="167951" y="365126"/>
            <a:ext cx="5851849" cy="1081120"/>
          </a:xfrm>
        </p:spPr>
        <p:txBody>
          <a:bodyPr>
            <a:normAutofit fontScale="90000"/>
          </a:bodyPr>
          <a:lstStyle/>
          <a:p>
            <a:r>
              <a:rPr lang="en-US" sz="2000" b="1" ker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THE ROLE OF UNCERTAINTY IN DETERMINING RISK</a:t>
            </a:r>
            <a:br>
              <a:rPr lang="en-US" sz="2000" b="1" ker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US" sz="1800" ker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(VILLANELLE POEM GENERATED BY CHATGPT)</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48FACFF0-4D90-C165-40F8-7B60AA770CBB}"/>
              </a:ext>
            </a:extLst>
          </p:cNvPr>
          <p:cNvSpPr>
            <a:spLocks noGrp="1"/>
          </p:cNvSpPr>
          <p:nvPr>
            <p:ph sz="half" idx="1"/>
          </p:nvPr>
        </p:nvSpPr>
        <p:spPr>
          <a:xfrm>
            <a:off x="838200" y="1334277"/>
            <a:ext cx="5181600" cy="5158597"/>
          </a:xfrm>
        </p:spPr>
        <p:txBody>
          <a:bodyPr>
            <a:normAutofit fontScale="25000" lnSpcReduction="20000"/>
          </a:bodyPr>
          <a:lstStyle/>
          <a:p>
            <a:pPr marL="0" marR="0" indent="0">
              <a:lnSpc>
                <a:spcPct val="107000"/>
              </a:lnSpc>
              <a:spcBef>
                <a:spcPts val="0"/>
              </a:spcBef>
              <a:spcAft>
                <a:spcPts val="1500"/>
              </a:spcAft>
              <a:buNone/>
            </a:pPr>
            <a:r>
              <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Uncertainty's role in risk is clear, </a:t>
            </a:r>
            <a:endParaRPr lang="en-US" sz="80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500"/>
              </a:spcAft>
              <a:buNone/>
            </a:pPr>
            <a:r>
              <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It shapes the outcomes that we see, </a:t>
            </a:r>
            <a:endParaRPr lang="en-US" sz="80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500"/>
              </a:spcAft>
              <a:buNone/>
            </a:pPr>
            <a:r>
              <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It keeps us cautious, brings us fear.</a:t>
            </a:r>
          </a:p>
          <a:p>
            <a:pPr marL="0" marR="0" indent="0">
              <a:lnSpc>
                <a:spcPct val="107000"/>
              </a:lnSpc>
              <a:spcBef>
                <a:spcPts val="0"/>
              </a:spcBef>
              <a:spcAft>
                <a:spcPts val="1500"/>
              </a:spcAft>
              <a:buNone/>
            </a:pPr>
            <a:endPar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1500"/>
              </a:spcAft>
              <a:buNone/>
            </a:pPr>
            <a:r>
              <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We must accept that risks are near, </a:t>
            </a:r>
          </a:p>
          <a:p>
            <a:pPr marL="0" marR="0" indent="0">
              <a:lnSpc>
                <a:spcPct val="107000"/>
              </a:lnSpc>
              <a:spcBef>
                <a:spcPts val="0"/>
              </a:spcBef>
              <a:spcAft>
                <a:spcPts val="1500"/>
              </a:spcAft>
              <a:buNone/>
            </a:pPr>
            <a:r>
              <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plan for all that could be, </a:t>
            </a:r>
          </a:p>
          <a:p>
            <a:pPr marL="0" marR="0" indent="0">
              <a:lnSpc>
                <a:spcPct val="107000"/>
              </a:lnSpc>
              <a:spcBef>
                <a:spcPts val="0"/>
              </a:spcBef>
              <a:spcAft>
                <a:spcPts val="1500"/>
              </a:spcAft>
              <a:buNone/>
            </a:pPr>
            <a:r>
              <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Uncertainty's role in risk is clear.</a:t>
            </a:r>
            <a:endParaRPr lang="en-US" sz="80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500"/>
              </a:spcAft>
              <a:buNone/>
            </a:pPr>
            <a:endPar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1500"/>
              </a:spcAft>
              <a:buNone/>
            </a:pPr>
            <a:r>
              <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We measure and analyze, year to year, </a:t>
            </a:r>
            <a:endParaRPr lang="en-US" sz="80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500"/>
              </a:spcAft>
              <a:buNone/>
            </a:pPr>
            <a:r>
              <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With the goal to keep danger free, </a:t>
            </a:r>
            <a:endParaRPr lang="en-US" sz="80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500"/>
              </a:spcAft>
              <a:buNone/>
            </a:pPr>
            <a:r>
              <a:rPr lang="en-US" sz="8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It keeps us cautious, brings us fear.</a:t>
            </a:r>
            <a:endParaRPr lang="en-US" sz="8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6798E35D-3FF2-0995-7EC7-665CAF18AFD5}"/>
              </a:ext>
            </a:extLst>
          </p:cNvPr>
          <p:cNvSpPr>
            <a:spLocks noGrp="1"/>
          </p:cNvSpPr>
          <p:nvPr>
            <p:ph sz="half" idx="2"/>
          </p:nvPr>
        </p:nvSpPr>
        <p:spPr>
          <a:xfrm>
            <a:off x="6172200" y="494522"/>
            <a:ext cx="5608674" cy="5682441"/>
          </a:xfrm>
        </p:spPr>
        <p:txBody>
          <a:bodyPr>
            <a:noAutofit/>
          </a:bodyPr>
          <a:lstStyle/>
          <a:p>
            <a:pPr marL="0" marR="0" indent="0">
              <a:lnSpc>
                <a:spcPct val="107000"/>
              </a:lnSpc>
              <a:spcBef>
                <a:spcPts val="0"/>
              </a:spcBef>
              <a:spcAft>
                <a:spcPts val="1500"/>
              </a:spcAft>
              <a:buNone/>
            </a:pPr>
            <a:r>
              <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But despite our efforts, it's always here, </a:t>
            </a:r>
          </a:p>
          <a:p>
            <a:pPr marL="0" marR="0" indent="0">
              <a:lnSpc>
                <a:spcPct val="107000"/>
              </a:lnSpc>
              <a:spcBef>
                <a:spcPts val="0"/>
              </a:spcBef>
              <a:spcAft>
                <a:spcPts val="1500"/>
              </a:spcAft>
              <a:buNone/>
            </a:pPr>
            <a:r>
              <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The unknown factor that we can't foresee,</a:t>
            </a:r>
          </a:p>
          <a:p>
            <a:pPr marL="0" marR="0" indent="0">
              <a:lnSpc>
                <a:spcPct val="107000"/>
              </a:lnSpc>
              <a:spcBef>
                <a:spcPts val="0"/>
              </a:spcBef>
              <a:spcAft>
                <a:spcPts val="1500"/>
              </a:spcAft>
              <a:buNone/>
            </a:pPr>
            <a:r>
              <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Uncertainty's role in risk is clear. </a:t>
            </a:r>
          </a:p>
          <a:p>
            <a:pPr marL="0" marR="0" indent="0">
              <a:lnSpc>
                <a:spcPct val="107000"/>
              </a:lnSpc>
              <a:spcBef>
                <a:spcPts val="0"/>
              </a:spcBef>
              <a:spcAft>
                <a:spcPts val="1500"/>
              </a:spcAft>
              <a:buNone/>
            </a:pPr>
            <a:endPar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1500"/>
              </a:spcAft>
              <a:buNone/>
            </a:pPr>
            <a:r>
              <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It lurks in the shadows, forever near, </a:t>
            </a:r>
          </a:p>
          <a:p>
            <a:pPr marL="0" marR="0" indent="0">
              <a:lnSpc>
                <a:spcPct val="107000"/>
              </a:lnSpc>
              <a:spcBef>
                <a:spcPts val="0"/>
              </a:spcBef>
              <a:spcAft>
                <a:spcPts val="1500"/>
              </a:spcAft>
              <a:buNone/>
            </a:pPr>
            <a:r>
              <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tests our courage and bravery, </a:t>
            </a:r>
          </a:p>
          <a:p>
            <a:pPr marL="0" marR="0" indent="0">
              <a:lnSpc>
                <a:spcPct val="107000"/>
              </a:lnSpc>
              <a:spcBef>
                <a:spcPts val="0"/>
              </a:spcBef>
              <a:spcAft>
                <a:spcPts val="1500"/>
              </a:spcAft>
              <a:buNone/>
            </a:pPr>
            <a:r>
              <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It keeps us cautious, brings us fear.</a:t>
            </a:r>
            <a:endParaRPr lang="en-US" sz="20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500"/>
              </a:spcAft>
              <a:buNone/>
            </a:pPr>
            <a:endPar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1500"/>
              </a:spcAft>
              <a:buNone/>
            </a:pPr>
            <a:r>
              <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We face it head-on, without any jeer, </a:t>
            </a:r>
            <a:endParaRPr lang="en-US" sz="20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500"/>
              </a:spcAft>
              <a:buNone/>
            </a:pPr>
            <a:r>
              <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For it's the only way we can guarantee, </a:t>
            </a:r>
            <a:endParaRPr lang="en-US" sz="20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500"/>
              </a:spcAft>
              <a:buNone/>
            </a:pPr>
            <a:r>
              <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That uncertainty's role in risk is clear, </a:t>
            </a:r>
            <a:endParaRPr lang="en-US" sz="20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500"/>
              </a:spcAft>
              <a:buNone/>
            </a:pPr>
            <a:r>
              <a:rPr lang="en-US" sz="2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It keeps us cautious, brings us fear.</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2000" dirty="0"/>
          </a:p>
        </p:txBody>
      </p:sp>
    </p:spTree>
    <p:extLst>
      <p:ext uri="{BB962C8B-B14F-4D97-AF65-F5344CB8AC3E}">
        <p14:creationId xmlns:p14="http://schemas.microsoft.com/office/powerpoint/2010/main" val="3344155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BA336D-BAD2-424E-9E6E-9F758A7D539C}"/>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Contact Information</a:t>
            </a:r>
          </a:p>
        </p:txBody>
      </p:sp>
      <p:graphicFrame>
        <p:nvGraphicFramePr>
          <p:cNvPr id="5" name="Content Placeholder 2">
            <a:extLst>
              <a:ext uri="{FF2B5EF4-FFF2-40B4-BE49-F238E27FC236}">
                <a16:creationId xmlns:a16="http://schemas.microsoft.com/office/drawing/2014/main" id="{889ED8ED-4FFE-418E-B869-9C5C21158EAA}"/>
              </a:ext>
            </a:extLst>
          </p:cNvPr>
          <p:cNvGraphicFramePr>
            <a:graphicFrameLocks noGrp="1"/>
          </p:cNvGraphicFramePr>
          <p:nvPr>
            <p:ph idx="1"/>
            <p:extLst>
              <p:ext uri="{D42A27DB-BD31-4B8C-83A1-F6EECF244321}">
                <p14:modId xmlns:p14="http://schemas.microsoft.com/office/powerpoint/2010/main" val="16233128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28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67CBC-C403-4D50-ACA0-E7F52155D33F}"/>
              </a:ext>
            </a:extLst>
          </p:cNvPr>
          <p:cNvSpPr>
            <a:spLocks noGrp="1"/>
          </p:cNvSpPr>
          <p:nvPr>
            <p:ph type="title"/>
          </p:nvPr>
        </p:nvSpPr>
        <p:spPr>
          <a:xfrm>
            <a:off x="640080" y="329184"/>
            <a:ext cx="6894576" cy="1783080"/>
          </a:xfrm>
        </p:spPr>
        <p:txBody>
          <a:bodyPr anchor="b">
            <a:normAutofit/>
          </a:bodyPr>
          <a:lstStyle/>
          <a:p>
            <a:r>
              <a:rPr lang="en-US" sz="5400" dirty="0"/>
              <a:t>Roles / Questions</a:t>
            </a:r>
          </a:p>
        </p:txBody>
      </p:sp>
      <p:sp>
        <p:nvSpPr>
          <p:cNvPr id="3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66A8524-A57E-4B60-8617-526CE48E13A6}"/>
              </a:ext>
            </a:extLst>
          </p:cNvPr>
          <p:cNvSpPr>
            <a:spLocks noGrp="1"/>
          </p:cNvSpPr>
          <p:nvPr>
            <p:ph idx="1"/>
          </p:nvPr>
        </p:nvSpPr>
        <p:spPr>
          <a:xfrm>
            <a:off x="640080" y="2706624"/>
            <a:ext cx="6894576" cy="3483864"/>
          </a:xfrm>
        </p:spPr>
        <p:txBody>
          <a:bodyPr>
            <a:normAutofit fontScale="92500" lnSpcReduction="20000"/>
          </a:bodyPr>
          <a:lstStyle/>
          <a:p>
            <a:r>
              <a:rPr lang="en-US" sz="2200" b="1" dirty="0"/>
              <a:t>Individual’s roles often establish one’s ethical duties</a:t>
            </a:r>
          </a:p>
          <a:p>
            <a:r>
              <a:rPr lang="en-US" sz="2200" b="1" dirty="0"/>
              <a:t>Role of health and safety professional </a:t>
            </a:r>
            <a:r>
              <a:rPr lang="en-US" sz="2200" dirty="0"/>
              <a:t>is to protect workers “</a:t>
            </a:r>
            <a:r>
              <a:rPr lang="en-US" sz="2200" b="1" dirty="0">
                <a:highlight>
                  <a:srgbClr val="FFFF00"/>
                </a:highlight>
              </a:rPr>
              <a:t>so far as is </a:t>
            </a:r>
            <a:r>
              <a:rPr lang="en-US" sz="2200" b="1" i="1" dirty="0">
                <a:highlight>
                  <a:srgbClr val="FFFF00"/>
                </a:highlight>
              </a:rPr>
              <a:t>reasonably practicable</a:t>
            </a:r>
            <a:r>
              <a:rPr lang="en-US" sz="2200" dirty="0"/>
              <a:t>”; provide reasonable care</a:t>
            </a:r>
          </a:p>
          <a:p>
            <a:r>
              <a:rPr lang="en-US" sz="2200" b="1" i="1" dirty="0">
                <a:highlight>
                  <a:srgbClr val="00FF00"/>
                </a:highlight>
              </a:rPr>
              <a:t>How do you determine what is reasonably practicable?</a:t>
            </a:r>
          </a:p>
          <a:p>
            <a:pPr lvl="1"/>
            <a:r>
              <a:rPr lang="en-US" sz="2200" b="1" i="1" dirty="0"/>
              <a:t>Experience</a:t>
            </a:r>
          </a:p>
          <a:p>
            <a:pPr lvl="1"/>
            <a:r>
              <a:rPr lang="en-US" sz="2200" b="1" i="1" dirty="0"/>
              <a:t>Knowledge</a:t>
            </a:r>
          </a:p>
          <a:p>
            <a:pPr lvl="1"/>
            <a:r>
              <a:rPr lang="en-US" sz="2200" b="1" i="1" dirty="0"/>
              <a:t>Tradition</a:t>
            </a:r>
          </a:p>
          <a:p>
            <a:pPr lvl="1"/>
            <a:r>
              <a:rPr lang="en-US" sz="2200" b="1" i="1" dirty="0"/>
              <a:t>Cost-benefit analyses</a:t>
            </a:r>
          </a:p>
          <a:p>
            <a:pPr lvl="2"/>
            <a:r>
              <a:rPr lang="en-US" sz="1800" dirty="0"/>
              <a:t>Cost/benefit analyses – are these ethical approaches?</a:t>
            </a:r>
          </a:p>
          <a:p>
            <a:pPr lvl="2"/>
            <a:r>
              <a:rPr lang="en-US" sz="1800" dirty="0"/>
              <a:t>The tipping point for cost/benefit analyses: there will be monetizing of pain and suffering</a:t>
            </a:r>
            <a:endParaRPr lang="en-US" sz="2200" b="1" i="1" dirty="0"/>
          </a:p>
          <a:p>
            <a:pPr lvl="1"/>
            <a:r>
              <a:rPr lang="en-US" sz="2200" b="1" i="1" dirty="0"/>
              <a:t>Risk-benefit analyses</a:t>
            </a:r>
          </a:p>
        </p:txBody>
      </p:sp>
      <p:pic>
        <p:nvPicPr>
          <p:cNvPr id="8" name="Picture 7" descr="A picture containing text, pool ball, sport&#10;&#10;Description automatically generated">
            <a:extLst>
              <a:ext uri="{FF2B5EF4-FFF2-40B4-BE49-F238E27FC236}">
                <a16:creationId xmlns:a16="http://schemas.microsoft.com/office/drawing/2014/main" id="{30D61413-C71A-40C5-8A7F-703A6AC120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55963" y="329183"/>
            <a:ext cx="3429969" cy="3429969"/>
          </a:xfrm>
          <a:prstGeom prst="rect">
            <a:avLst/>
          </a:prstGeom>
        </p:spPr>
      </p:pic>
      <p:pic>
        <p:nvPicPr>
          <p:cNvPr id="5" name="Picture 4" descr="Text, whiteboard&#10;&#10;Description automatically generated">
            <a:extLst>
              <a:ext uri="{FF2B5EF4-FFF2-40B4-BE49-F238E27FC236}">
                <a16:creationId xmlns:a16="http://schemas.microsoft.com/office/drawing/2014/main" id="{1D05FD85-F698-465A-B84C-3F1E328B650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31638" y="4097855"/>
            <a:ext cx="3260332" cy="2176272"/>
          </a:xfrm>
          <a:prstGeom prst="rect">
            <a:avLst/>
          </a:prstGeom>
        </p:spPr>
      </p:pic>
    </p:spTree>
    <p:extLst>
      <p:ext uri="{BB962C8B-B14F-4D97-AF65-F5344CB8AC3E}">
        <p14:creationId xmlns:p14="http://schemas.microsoft.com/office/powerpoint/2010/main" val="147176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8DCAFB-1E82-4F26-B878-5E0592EE860F}"/>
              </a:ext>
            </a:extLst>
          </p:cNvPr>
          <p:cNvSpPr>
            <a:spLocks noGrp="1"/>
          </p:cNvSpPr>
          <p:nvPr>
            <p:ph type="title"/>
          </p:nvPr>
        </p:nvSpPr>
        <p:spPr>
          <a:xfrm>
            <a:off x="838199" y="365125"/>
            <a:ext cx="10853927" cy="1325563"/>
          </a:xfrm>
        </p:spPr>
        <p:txBody>
          <a:bodyPr>
            <a:normAutofit fontScale="90000"/>
          </a:bodyPr>
          <a:lstStyle/>
          <a:p>
            <a:r>
              <a:rPr lang="en-US" sz="5400" dirty="0"/>
              <a:t>What Are Reasonably Practicable Actions?</a:t>
            </a:r>
          </a:p>
        </p:txBody>
      </p:sp>
      <p:sp>
        <p:nvSpPr>
          <p:cNvPr id="3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22A3933-CF71-4D48-BD4B-363FE318BF65}"/>
              </a:ext>
            </a:extLst>
          </p:cNvPr>
          <p:cNvSpPr>
            <a:spLocks noGrp="1"/>
          </p:cNvSpPr>
          <p:nvPr>
            <p:ph idx="1"/>
          </p:nvPr>
        </p:nvSpPr>
        <p:spPr>
          <a:xfrm>
            <a:off x="737119" y="1893742"/>
            <a:ext cx="10785844" cy="4763463"/>
          </a:xfrm>
        </p:spPr>
        <p:txBody>
          <a:bodyPr>
            <a:normAutofit/>
          </a:bodyPr>
          <a:lstStyle/>
          <a:p>
            <a:r>
              <a:rPr lang="en-US" sz="2000" dirty="0"/>
              <a:t>Determining the meaning of ‘reasonably practicable’ for an EHS professional’s decisions requires consideration of factors characterized by:</a:t>
            </a:r>
            <a:endParaRPr lang="en-US" sz="2000" b="1" dirty="0"/>
          </a:p>
          <a:p>
            <a:pPr lvl="1"/>
            <a:r>
              <a:rPr lang="en-US" sz="2000" b="1" i="1" dirty="0">
                <a:highlight>
                  <a:srgbClr val="FFFF00"/>
                </a:highlight>
              </a:rPr>
              <a:t>Uncertainty</a:t>
            </a:r>
            <a:r>
              <a:rPr lang="en-US" sz="2000" i="1" dirty="0"/>
              <a:t> </a:t>
            </a:r>
            <a:r>
              <a:rPr lang="en-US" sz="2000" dirty="0"/>
              <a:t>as to the extent of severity of potential consequences, people who might be affected, and the likelihood of the consequences occurring from our actions (sounds like a risk assessment!)</a:t>
            </a:r>
          </a:p>
          <a:p>
            <a:pPr lvl="2"/>
            <a:r>
              <a:rPr lang="en-US" dirty="0"/>
              <a:t>The more uncertain </a:t>
            </a:r>
            <a:r>
              <a:rPr lang="en-US" dirty="0">
                <a:sym typeface="Wingdings" panose="05000000000000000000" pitchFamily="2" charset="2"/>
              </a:rPr>
              <a:t> the less reasonable the action becomes (</a:t>
            </a:r>
            <a:r>
              <a:rPr lang="en-US" i="1" dirty="0">
                <a:sym typeface="Wingdings" panose="05000000000000000000" pitchFamily="2" charset="2"/>
              </a:rPr>
              <a:t>reckless</a:t>
            </a:r>
            <a:r>
              <a:rPr lang="en-US" dirty="0">
                <a:sym typeface="Wingdings" panose="05000000000000000000" pitchFamily="2" charset="2"/>
              </a:rPr>
              <a:t>)</a:t>
            </a:r>
          </a:p>
          <a:p>
            <a:pPr lvl="2"/>
            <a:r>
              <a:rPr lang="en-US" dirty="0"/>
              <a:t>The more uncertain </a:t>
            </a:r>
            <a:r>
              <a:rPr lang="en-US" dirty="0">
                <a:sym typeface="Wingdings" panose="05000000000000000000" pitchFamily="2" charset="2"/>
              </a:rPr>
              <a:t> calls for more conservative decisions (</a:t>
            </a:r>
            <a:r>
              <a:rPr lang="en-US" i="1" dirty="0">
                <a:sym typeface="Wingdings" panose="05000000000000000000" pitchFamily="2" charset="2"/>
              </a:rPr>
              <a:t>prudence</a:t>
            </a:r>
            <a:r>
              <a:rPr lang="en-US" dirty="0">
                <a:sym typeface="Wingdings" panose="05000000000000000000" pitchFamily="2" charset="2"/>
              </a:rPr>
              <a:t>)</a:t>
            </a:r>
          </a:p>
          <a:p>
            <a:pPr lvl="2"/>
            <a:r>
              <a:rPr lang="en-US" sz="2000" dirty="0"/>
              <a:t>What is the result of inaction?</a:t>
            </a:r>
            <a:endParaRPr lang="en-US" dirty="0"/>
          </a:p>
          <a:p>
            <a:pPr lvl="1"/>
            <a:r>
              <a:rPr lang="en-US" sz="2000" b="1" i="1" dirty="0">
                <a:highlight>
                  <a:srgbClr val="FFFF00"/>
                </a:highlight>
              </a:rPr>
              <a:t>Competing values</a:t>
            </a:r>
            <a:r>
              <a:rPr lang="en-US" sz="2000" i="1" dirty="0">
                <a:highlight>
                  <a:srgbClr val="FFFF00"/>
                </a:highlight>
              </a:rPr>
              <a:t> </a:t>
            </a:r>
            <a:r>
              <a:rPr lang="en-US" sz="2000" dirty="0"/>
              <a:t>in determining whether the cost of control or implementing an EHS program (borne by the organization) is </a:t>
            </a:r>
            <a:r>
              <a:rPr lang="en-US" sz="2000" b="1" i="1" u="sng" dirty="0">
                <a:solidFill>
                  <a:srgbClr val="FF0000"/>
                </a:solidFill>
                <a:highlight>
                  <a:srgbClr val="FFFF00"/>
                </a:highlight>
              </a:rPr>
              <a:t>grossly</a:t>
            </a:r>
            <a:r>
              <a:rPr lang="en-US" sz="2000" b="1" dirty="0">
                <a:solidFill>
                  <a:srgbClr val="FF0000"/>
                </a:solidFill>
                <a:highlight>
                  <a:srgbClr val="FFFF00"/>
                </a:highlight>
              </a:rPr>
              <a:t> disproportional</a:t>
            </a:r>
            <a:r>
              <a:rPr lang="en-US" sz="2000" dirty="0">
                <a:solidFill>
                  <a:srgbClr val="FF0000"/>
                </a:solidFill>
                <a:highlight>
                  <a:srgbClr val="FFFF00"/>
                </a:highlight>
              </a:rPr>
              <a:t> </a:t>
            </a:r>
            <a:r>
              <a:rPr lang="en-US" sz="2000" dirty="0"/>
              <a:t>considering benefits received (to workers and others).  </a:t>
            </a:r>
          </a:p>
          <a:p>
            <a:pPr lvl="1"/>
            <a:r>
              <a:rPr lang="en-US" sz="2000" b="1" i="1" dirty="0">
                <a:highlight>
                  <a:srgbClr val="FFFF00"/>
                </a:highlight>
              </a:rPr>
              <a:t>Regulations</a:t>
            </a:r>
          </a:p>
          <a:p>
            <a:pPr lvl="1"/>
            <a:r>
              <a:rPr lang="en-US" sz="2000" b="1" i="1" dirty="0">
                <a:highlight>
                  <a:srgbClr val="FFFF00"/>
                </a:highlight>
              </a:rPr>
              <a:t>Professional Codes of Ethics</a:t>
            </a:r>
          </a:p>
        </p:txBody>
      </p:sp>
    </p:spTree>
    <p:extLst>
      <p:ext uri="{BB962C8B-B14F-4D97-AF65-F5344CB8AC3E}">
        <p14:creationId xmlns:p14="http://schemas.microsoft.com/office/powerpoint/2010/main" val="73812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92B19E-E3CD-E288-499F-1091FD9A001F}"/>
              </a:ext>
            </a:extLst>
          </p:cNvPr>
          <p:cNvSpPr>
            <a:spLocks noGrp="1"/>
          </p:cNvSpPr>
          <p:nvPr>
            <p:ph type="title"/>
          </p:nvPr>
        </p:nvSpPr>
        <p:spPr>
          <a:xfrm>
            <a:off x="838200" y="365125"/>
            <a:ext cx="10515600" cy="1325563"/>
          </a:xfrm>
        </p:spPr>
        <p:txBody>
          <a:bodyPr>
            <a:normAutofit/>
          </a:bodyPr>
          <a:lstStyle/>
          <a:p>
            <a:r>
              <a:rPr lang="en-US" sz="5000" dirty="0"/>
              <a:t>Ethics and Risk Assessments/Treatments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E4E889F-B6EF-9821-363F-400A3F66E2D9}"/>
              </a:ext>
            </a:extLst>
          </p:cNvPr>
          <p:cNvSpPr>
            <a:spLocks noGrp="1"/>
          </p:cNvSpPr>
          <p:nvPr>
            <p:ph idx="1"/>
          </p:nvPr>
        </p:nvSpPr>
        <p:spPr>
          <a:xfrm>
            <a:off x="838200" y="1929384"/>
            <a:ext cx="10515600" cy="4251960"/>
          </a:xfrm>
        </p:spPr>
        <p:txBody>
          <a:bodyPr>
            <a:normAutofit fontScale="92500" lnSpcReduction="10000"/>
          </a:bodyPr>
          <a:lstStyle/>
          <a:p>
            <a:r>
              <a:rPr lang="en-US" sz="2200" b="1" dirty="0"/>
              <a:t>What is considered reasonably practicable when conducting risk assessments/treatments?</a:t>
            </a:r>
          </a:p>
          <a:p>
            <a:r>
              <a:rPr lang="en-US" sz="2200" dirty="0"/>
              <a:t>Two concepts are used in conducting assessments for managing risk with ethical implications:</a:t>
            </a:r>
          </a:p>
          <a:p>
            <a:pPr lvl="1"/>
            <a:r>
              <a:rPr lang="en-US" sz="2200" b="1" dirty="0"/>
              <a:t>ALARP</a:t>
            </a:r>
            <a:r>
              <a:rPr lang="en-US" sz="2200" dirty="0"/>
              <a:t> – reduce risk to “</a:t>
            </a:r>
            <a:r>
              <a:rPr lang="en-US" sz="2200" dirty="0">
                <a:highlight>
                  <a:srgbClr val="FFFF00"/>
                </a:highlight>
              </a:rPr>
              <a:t>as low as reasonably practicable</a:t>
            </a:r>
            <a:r>
              <a:rPr lang="en-US" sz="2200" dirty="0"/>
              <a:t>.”  </a:t>
            </a:r>
            <a:r>
              <a:rPr lang="en-US" sz="2200" b="1" i="1" dirty="0">
                <a:solidFill>
                  <a:srgbClr val="FF0000"/>
                </a:solidFill>
              </a:rPr>
              <a:t>What really is ALARP?</a:t>
            </a:r>
          </a:p>
          <a:p>
            <a:pPr lvl="1"/>
            <a:r>
              <a:rPr lang="en-US" sz="2200" dirty="0"/>
              <a:t>Reduce risk to </a:t>
            </a:r>
            <a:r>
              <a:rPr lang="en-US" sz="2200" dirty="0">
                <a:highlight>
                  <a:srgbClr val="FFFF00"/>
                </a:highlight>
              </a:rPr>
              <a:t>acceptable levels</a:t>
            </a:r>
            <a:r>
              <a:rPr lang="en-US" sz="2200" dirty="0"/>
              <a:t>.  </a:t>
            </a:r>
            <a:r>
              <a:rPr lang="en-US" sz="2200" b="1" i="1" dirty="0">
                <a:solidFill>
                  <a:srgbClr val="FF0000"/>
                </a:solidFill>
              </a:rPr>
              <a:t>What is the level of acceptable risk?</a:t>
            </a:r>
            <a:endParaRPr lang="en-US" sz="2200" dirty="0">
              <a:solidFill>
                <a:srgbClr val="FF0000"/>
              </a:solidFill>
            </a:endParaRPr>
          </a:p>
          <a:p>
            <a:pPr marL="457200" lvl="1" indent="0">
              <a:buNone/>
            </a:pPr>
            <a:r>
              <a:rPr lang="en-US" sz="2200" b="1" i="1" dirty="0"/>
              <a:t>	</a:t>
            </a:r>
            <a:r>
              <a:rPr lang="en-US" sz="1800" b="1" i="1" dirty="0"/>
              <a:t>Acceptable to whom? </a:t>
            </a:r>
          </a:p>
          <a:p>
            <a:pPr lvl="2"/>
            <a:r>
              <a:rPr lang="en-US" sz="1800" i="1" dirty="0"/>
              <a:t>The SHE professional</a:t>
            </a:r>
          </a:p>
          <a:p>
            <a:pPr lvl="2"/>
            <a:r>
              <a:rPr lang="en-US" sz="1800" i="1" dirty="0"/>
              <a:t>Fellow SHE professionals</a:t>
            </a:r>
          </a:p>
          <a:p>
            <a:pPr lvl="2"/>
            <a:r>
              <a:rPr lang="en-US" sz="1800" i="1" dirty="0"/>
              <a:t>Managers</a:t>
            </a:r>
          </a:p>
          <a:p>
            <a:pPr lvl="2"/>
            <a:r>
              <a:rPr lang="en-US" sz="1800" i="1" dirty="0"/>
              <a:t>Supervisors</a:t>
            </a:r>
          </a:p>
          <a:p>
            <a:pPr lvl="2"/>
            <a:r>
              <a:rPr lang="en-US" sz="1800" i="1" dirty="0"/>
              <a:t>Employees</a:t>
            </a:r>
          </a:p>
          <a:p>
            <a:pPr lvl="2"/>
            <a:r>
              <a:rPr lang="en-US" sz="1800" i="1" dirty="0"/>
              <a:t>Regulators</a:t>
            </a:r>
          </a:p>
          <a:p>
            <a:pPr lvl="2"/>
            <a:r>
              <a:rPr lang="en-US" sz="1800" i="1" dirty="0"/>
              <a:t>Courts</a:t>
            </a:r>
          </a:p>
          <a:p>
            <a:pPr lvl="2"/>
            <a:r>
              <a:rPr lang="en-US" sz="1800" i="1" dirty="0"/>
              <a:t>Public</a:t>
            </a:r>
          </a:p>
          <a:p>
            <a:pPr lvl="2"/>
            <a:r>
              <a:rPr lang="en-US" sz="1800" i="1" dirty="0"/>
              <a:t>Shareholders</a:t>
            </a:r>
            <a:endParaRPr lang="en-US" sz="1800" b="1" i="1" dirty="0"/>
          </a:p>
          <a:p>
            <a:pPr marL="914400" lvl="2" indent="0">
              <a:buNone/>
            </a:pPr>
            <a:endParaRPr lang="en-US" sz="1800" b="1" i="1" dirty="0"/>
          </a:p>
        </p:txBody>
      </p:sp>
    </p:spTree>
    <p:extLst>
      <p:ext uri="{BB962C8B-B14F-4D97-AF65-F5344CB8AC3E}">
        <p14:creationId xmlns:p14="http://schemas.microsoft.com/office/powerpoint/2010/main" val="373291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6" name="Rectangle 2">
            <a:extLst>
              <a:ext uri="{FF2B5EF4-FFF2-40B4-BE49-F238E27FC236}">
                <a16:creationId xmlns:a16="http://schemas.microsoft.com/office/drawing/2014/main" id="{B853DC66-11D6-7C42-69F3-9D5327CF20FC}"/>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sz="5400" dirty="0"/>
              <a:t>Achieving “acceptable risk levels”</a:t>
            </a:r>
          </a:p>
        </p:txBody>
      </p:sp>
      <p:sp>
        <p:nvSpPr>
          <p:cNvPr id="1639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7" name="Rectangle 3">
            <a:extLst>
              <a:ext uri="{FF2B5EF4-FFF2-40B4-BE49-F238E27FC236}">
                <a16:creationId xmlns:a16="http://schemas.microsoft.com/office/drawing/2014/main" id="{286C2D8F-AFA3-8F2A-4250-1000B94AA68C}"/>
              </a:ext>
            </a:extLst>
          </p:cNvPr>
          <p:cNvSpPr>
            <a:spLocks noGrp="1" noChangeArrowheads="1"/>
          </p:cNvSpPr>
          <p:nvPr>
            <p:ph type="body" idx="1"/>
          </p:nvPr>
        </p:nvSpPr>
        <p:spPr>
          <a:xfrm>
            <a:off x="838200" y="1929384"/>
            <a:ext cx="10515600" cy="4251960"/>
          </a:xfrm>
        </p:spPr>
        <p:txBody>
          <a:bodyPr>
            <a:normAutofit/>
          </a:bodyPr>
          <a:lstStyle/>
          <a:p>
            <a:pPr eaLnBrk="1" hangingPunct="1"/>
            <a:r>
              <a:rPr lang="en-US" altLang="en-US" sz="2200" dirty="0"/>
              <a:t>The primary purpose of the safety management system (Z10) standard is to provide a management tool to reduce the risk of occupational injuries, illnesses and fatalities – but what risk reduction level is to be achieved from an ethical perspective?</a:t>
            </a:r>
          </a:p>
          <a:p>
            <a:pPr lvl="1" eaLnBrk="1" hangingPunct="1"/>
            <a:r>
              <a:rPr lang="en-US" altLang="en-US" sz="2200" u="sng" dirty="0"/>
              <a:t>Unacceptable answer</a:t>
            </a:r>
            <a:r>
              <a:rPr lang="en-US" altLang="en-US" sz="2200" dirty="0"/>
              <a:t>: “zero” risk level (why is this unacceptable?)</a:t>
            </a:r>
          </a:p>
          <a:p>
            <a:pPr lvl="1" eaLnBrk="1" hangingPunct="1"/>
            <a:r>
              <a:rPr lang="en-US" altLang="en-US" sz="2200" u="sng" dirty="0"/>
              <a:t>Acceptable answer?</a:t>
            </a:r>
            <a:r>
              <a:rPr lang="en-US" altLang="en-US" sz="2200" dirty="0"/>
              <a:t>: that which is acceptable to </a:t>
            </a:r>
            <a:r>
              <a:rPr lang="en-US" altLang="en-US" sz="2200" dirty="0">
                <a:highlight>
                  <a:srgbClr val="FFFF00"/>
                </a:highlight>
              </a:rPr>
              <a:t>management</a:t>
            </a:r>
          </a:p>
          <a:p>
            <a:r>
              <a:rPr lang="en-US" altLang="en-US" sz="2000" b="1" dirty="0"/>
              <a:t>Is this what is meant by As Low as Reasonably Practical (ALARP)? Achieving acceptable risk levels?</a:t>
            </a:r>
          </a:p>
          <a:p>
            <a:r>
              <a:rPr lang="en-US" altLang="en-US" sz="2000" b="1" dirty="0"/>
              <a:t>Does ALARP determine acceptable risk? (1)</a:t>
            </a:r>
          </a:p>
          <a:p>
            <a:r>
              <a:rPr lang="en-US" altLang="en-US" sz="2000" b="1" dirty="0"/>
              <a:t>Does acceptable risk determine ALARP? (2)</a:t>
            </a:r>
          </a:p>
          <a:p>
            <a:r>
              <a:rPr lang="en-US" altLang="en-US" sz="2000" b="1" dirty="0"/>
              <a:t>Are ALARP and acceptable risk the same? (3)</a:t>
            </a:r>
          </a:p>
          <a:p>
            <a:r>
              <a:rPr lang="en-US" altLang="en-US" sz="2000" b="1" dirty="0"/>
              <a:t>Or is it none of the above? (4)</a:t>
            </a:r>
          </a:p>
          <a:p>
            <a:pPr marL="1371600" lvl="3" indent="0">
              <a:buNone/>
            </a:pPr>
            <a:endParaRPr lang="en-US" altLang="en-US" sz="2000" b="1" dirty="0"/>
          </a:p>
        </p:txBody>
      </p:sp>
    </p:spTree>
    <p:extLst>
      <p:ext uri="{BB962C8B-B14F-4D97-AF65-F5344CB8AC3E}">
        <p14:creationId xmlns:p14="http://schemas.microsoft.com/office/powerpoint/2010/main" val="17746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30" name="Rectangle 1742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39DB63A5-B427-A9FA-8487-B1FB1C7E1CB8}"/>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sz="5400" dirty="0"/>
              <a:t>SMS ACCEPTABLE RISK / ALARP</a:t>
            </a:r>
          </a:p>
        </p:txBody>
      </p:sp>
      <p:sp>
        <p:nvSpPr>
          <p:cNvPr id="1743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3">
            <a:extLst>
              <a:ext uri="{FF2B5EF4-FFF2-40B4-BE49-F238E27FC236}">
                <a16:creationId xmlns:a16="http://schemas.microsoft.com/office/drawing/2014/main" id="{96796472-EA4F-D2E3-E04D-5AB22C9E60CE}"/>
              </a:ext>
            </a:extLst>
          </p:cNvPr>
          <p:cNvSpPr>
            <a:spLocks noGrp="1" noChangeArrowheads="1"/>
          </p:cNvSpPr>
          <p:nvPr>
            <p:ph type="body" idx="1"/>
          </p:nvPr>
        </p:nvSpPr>
        <p:spPr>
          <a:xfrm>
            <a:off x="838200" y="1929384"/>
            <a:ext cx="10515600" cy="4251960"/>
          </a:xfrm>
        </p:spPr>
        <p:txBody>
          <a:bodyPr>
            <a:normAutofit/>
          </a:bodyPr>
          <a:lstStyle/>
          <a:p>
            <a:pPr marL="0" indent="0" eaLnBrk="1" hangingPunct="1">
              <a:buNone/>
            </a:pPr>
            <a:endParaRPr lang="en-US" altLang="en-US" sz="1900" dirty="0">
              <a:latin typeface="Calibri" panose="020F0502020204030204" pitchFamily="34" charset="0"/>
            </a:endParaRPr>
          </a:p>
          <a:p>
            <a:pPr eaLnBrk="1" hangingPunct="1"/>
            <a:r>
              <a:rPr lang="en-US" altLang="en-US" sz="1900" dirty="0">
                <a:latin typeface="Calibri" panose="020F0502020204030204" pitchFamily="34" charset="0"/>
              </a:rPr>
              <a:t>ACCEPTABLE LEVEL OF RISK (November 2018 draft of Z10): That level of risk which can be further lowered only by an increment in resource expenditure that cannot be justified by the resulting decrement of risk.  </a:t>
            </a:r>
            <a:r>
              <a:rPr lang="en-US" altLang="en-US" sz="1900" i="1" dirty="0">
                <a:latin typeface="Calibri" panose="020F0502020204030204" pitchFamily="34" charset="0"/>
              </a:rPr>
              <a:t>Note: </a:t>
            </a:r>
            <a:r>
              <a:rPr lang="en-US" altLang="en-US" sz="1900" dirty="0">
                <a:latin typeface="Calibri" panose="020F0502020204030204" pitchFamily="34" charset="0"/>
              </a:rPr>
              <a:t>This is a typical definition as “as low as reasonably practicable (ALARP)”.</a:t>
            </a:r>
          </a:p>
          <a:p>
            <a:pPr lvl="1" eaLnBrk="1" hangingPunct="1"/>
            <a:r>
              <a:rPr lang="en-US" altLang="en-US" sz="1900" dirty="0">
                <a:latin typeface="Calibri" panose="020F0502020204030204" pitchFamily="34" charset="0"/>
              </a:rPr>
              <a:t>  Loss prevention / cost perspective</a:t>
            </a:r>
          </a:p>
          <a:p>
            <a:r>
              <a:rPr lang="en-US" altLang="en-US" sz="1900" dirty="0">
                <a:latin typeface="Calibri" panose="020F0502020204030204" pitchFamily="34" charset="0"/>
              </a:rPr>
              <a:t>ACCEPTABLE LEVEL OF RISK (2019 Z10 version): The level of risk to workers, resulting from exposure to hazards or system deficiencies, that is tolerated by management</a:t>
            </a:r>
          </a:p>
          <a:p>
            <a:r>
              <a:rPr lang="en-US" altLang="en-US" sz="1900" dirty="0">
                <a:latin typeface="Calibri" panose="020F0502020204030204" pitchFamily="34" charset="0"/>
              </a:rPr>
              <a:t>ACCEPTABLE LEVEL OF RISK (OHSAS 18001): Risk that has been reduced that can be tolerated by the organization having regard to its legal obligations and its own OH&amp;S policy</a:t>
            </a:r>
          </a:p>
          <a:p>
            <a:pPr eaLnBrk="1" hangingPunct="1"/>
            <a:r>
              <a:rPr lang="en-US" altLang="en-US" sz="1900" dirty="0">
                <a:latin typeface="Calibri" panose="020F0502020204030204" pitchFamily="34" charset="0"/>
              </a:rPr>
              <a:t>ACCEPTABLE LEVEL OF RISK (ANSI/ASSE Z590.3-2011 – Prevention through Design):  That risk for which the probability of an incident or exposure occurring and the severity of harm or damage that may result are as low as reasonably practicable (ALARP) in the setting being considered  </a:t>
            </a:r>
          </a:p>
          <a:p>
            <a:r>
              <a:rPr lang="en-US" altLang="en-US" sz="1900" dirty="0">
                <a:latin typeface="Calibri" panose="020F0502020204030204" pitchFamily="34" charset="0"/>
              </a:rPr>
              <a:t>ACCEPTABLE LEVEL OF RISK (ISO-45001): No definition</a:t>
            </a:r>
          </a:p>
        </p:txBody>
      </p:sp>
    </p:spTree>
    <p:extLst>
      <p:ext uri="{BB962C8B-B14F-4D97-AF65-F5344CB8AC3E}">
        <p14:creationId xmlns:p14="http://schemas.microsoft.com/office/powerpoint/2010/main" val="124736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5B2C50-4739-F9E6-1D10-C6F22473EB12}"/>
              </a:ext>
            </a:extLst>
          </p:cNvPr>
          <p:cNvSpPr>
            <a:spLocks noGrp="1"/>
          </p:cNvSpPr>
          <p:nvPr>
            <p:ph type="title"/>
          </p:nvPr>
        </p:nvSpPr>
        <p:spPr>
          <a:xfrm>
            <a:off x="838200" y="365125"/>
            <a:ext cx="10515600" cy="1325563"/>
          </a:xfrm>
        </p:spPr>
        <p:txBody>
          <a:bodyPr>
            <a:normAutofit/>
          </a:bodyPr>
          <a:lstStyle/>
          <a:p>
            <a:r>
              <a:rPr lang="en-US" sz="5400" dirty="0"/>
              <a:t>Ethical ALARP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B700FA9-4E35-A4DE-4D42-55C901C31C1F}"/>
              </a:ext>
            </a:extLst>
          </p:cNvPr>
          <p:cNvSpPr>
            <a:spLocks noGrp="1"/>
          </p:cNvSpPr>
          <p:nvPr>
            <p:ph idx="1"/>
          </p:nvPr>
        </p:nvSpPr>
        <p:spPr>
          <a:xfrm>
            <a:off x="838200" y="1929384"/>
            <a:ext cx="10515600" cy="4251960"/>
          </a:xfrm>
        </p:spPr>
        <p:txBody>
          <a:bodyPr>
            <a:normAutofit/>
          </a:bodyPr>
          <a:lstStyle/>
          <a:p>
            <a:r>
              <a:rPr lang="en-US" sz="2200" dirty="0"/>
              <a:t>ALARP decisions typically come at the end of conducting risk assessments </a:t>
            </a:r>
            <a:r>
              <a:rPr lang="en-US" sz="2200" dirty="0">
                <a:sym typeface="Wingdings" panose="05000000000000000000" pitchFamily="2" charset="2"/>
              </a:rPr>
              <a:t> moving into a risk treatment process to determine “residual risk” (What is an ethical amount of acceptable residual risk?)</a:t>
            </a:r>
          </a:p>
          <a:p>
            <a:r>
              <a:rPr lang="en-US" sz="2200" dirty="0">
                <a:sym typeface="Wingdings" panose="05000000000000000000" pitchFamily="2" charset="2"/>
              </a:rPr>
              <a:t>Often calls for implementing actions that cannot be justified by conducting straight forward cost-benefit analysis – what other factors need to be considered?</a:t>
            </a:r>
          </a:p>
          <a:p>
            <a:r>
              <a:rPr lang="en-US" sz="2200" dirty="0">
                <a:sym typeface="Wingdings" panose="05000000000000000000" pitchFamily="2" charset="2"/>
              </a:rPr>
              <a:t>Calls for implementing activities whose costs may be </a:t>
            </a:r>
            <a:r>
              <a:rPr lang="en-US" sz="2200" b="1" dirty="0">
                <a:sym typeface="Wingdings" panose="05000000000000000000" pitchFamily="2" charset="2"/>
              </a:rPr>
              <a:t>disproportional</a:t>
            </a:r>
            <a:r>
              <a:rPr lang="en-US" sz="2200" dirty="0">
                <a:sym typeface="Wingdings" panose="05000000000000000000" pitchFamily="2" charset="2"/>
              </a:rPr>
              <a:t> to benefits based on context/circumstances</a:t>
            </a:r>
          </a:p>
          <a:p>
            <a:pPr lvl="1"/>
            <a:r>
              <a:rPr lang="en-US" sz="2200" dirty="0">
                <a:sym typeface="Wingdings" panose="05000000000000000000" pitchFamily="2" charset="2"/>
              </a:rPr>
              <a:t>If this is the case, under what circumstances would you implement activities whose costs are grossly disproportional to benefits? Could it have something to do with achieving acceptable risk levels? Managing societal risk? Managing involuntary risk?</a:t>
            </a:r>
            <a:endParaRPr lang="en-US" sz="2200" dirty="0"/>
          </a:p>
        </p:txBody>
      </p:sp>
    </p:spTree>
    <p:extLst>
      <p:ext uri="{BB962C8B-B14F-4D97-AF65-F5344CB8AC3E}">
        <p14:creationId xmlns:p14="http://schemas.microsoft.com/office/powerpoint/2010/main" val="4121422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8924</TotalTime>
  <Words>3218</Words>
  <Application>Microsoft Office PowerPoint</Application>
  <PresentationFormat>Widescreen</PresentationFormat>
  <Paragraphs>298</Paragraphs>
  <Slides>39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Meiryo</vt:lpstr>
      <vt:lpstr>Arial</vt:lpstr>
      <vt:lpstr>Calibri</vt:lpstr>
      <vt:lpstr>Calibri Light</vt:lpstr>
      <vt:lpstr>Google Sans</vt:lpstr>
      <vt:lpstr>Segoe UI</vt:lpstr>
      <vt:lpstr>Times New Roman</vt:lpstr>
      <vt:lpstr>Office Theme</vt:lpstr>
      <vt:lpstr>Conducting Ethical Risk Assessments when Uncertainty Exists Connecticut River Valley AIHA Chapter Jan K. Wachter, ScD, MBA, CSP, CIH</vt:lpstr>
      <vt:lpstr>ISO-45001 Definition of Risk</vt:lpstr>
      <vt:lpstr>The Ethical Dimension of Defining Risk Acceptance Criteria</vt:lpstr>
      <vt:lpstr>Roles / Questions</vt:lpstr>
      <vt:lpstr>What Are Reasonably Practicable Actions?</vt:lpstr>
      <vt:lpstr>Ethics and Risk Assessments/Treatments</vt:lpstr>
      <vt:lpstr>Achieving “acceptable risk levels”</vt:lpstr>
      <vt:lpstr>SMS ACCEPTABLE RISK / ALARP</vt:lpstr>
      <vt:lpstr>Ethical ALARP</vt:lpstr>
      <vt:lpstr>Ethical ALARP</vt:lpstr>
      <vt:lpstr>Ethical ALARP</vt:lpstr>
      <vt:lpstr>ALARP and ACCEPTABLE RISK</vt:lpstr>
      <vt:lpstr>ACCEPTABLE RISK</vt:lpstr>
      <vt:lpstr>Risk Appetite</vt:lpstr>
      <vt:lpstr>RISK MATRICES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Societal Risk Acceptance Criteria</vt:lpstr>
      <vt:lpstr>PowerPoint Presentation</vt:lpstr>
      <vt:lpstr>Individual risk acceptance criteria </vt:lpstr>
      <vt:lpstr>Principles for Establishing Risk Acceptance Criteria</vt:lpstr>
      <vt:lpstr>Verdict</vt:lpstr>
      <vt:lpstr>Black Swan Events</vt:lpstr>
      <vt:lpstr>Black Swan Events</vt:lpstr>
      <vt:lpstr>The question that should keep EHS professionals up at night:</vt:lpstr>
      <vt:lpstr>From Nassim Taleb’s book Antifragility</vt:lpstr>
      <vt:lpstr>Ethics, Reason, Justification and Emotion:  Their Relationship?</vt:lpstr>
      <vt:lpstr>New Definition of Risk</vt:lpstr>
      <vt:lpstr>THE ROLE OF UNCERTAINTY IN DETERMINING RISK (VILLANELLE POEM GENERATED BY CHATGPT)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Education April 15, 2021</dc:title>
  <dc:creator>Jan Wachter</dc:creator>
  <cp:lastModifiedBy>Trivedi, Savita</cp:lastModifiedBy>
  <cp:revision>83</cp:revision>
  <cp:lastPrinted>2023-04-24T13:29:51Z</cp:lastPrinted>
  <dcterms:created xsi:type="dcterms:W3CDTF">2021-02-14T22:13:45Z</dcterms:created>
  <dcterms:modified xsi:type="dcterms:W3CDTF">2023-09-23T01:15:09Z</dcterms:modified>
</cp:coreProperties>
</file>