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3" r:id="rId8"/>
    <p:sldId id="261" r:id="rId9"/>
    <p:sldId id="269" r:id="rId10"/>
    <p:sldId id="267" r:id="rId11"/>
    <p:sldId id="265" r:id="rId12"/>
    <p:sldId id="266" r:id="rId13"/>
    <p:sldId id="270" r:id="rId14"/>
    <p:sldId id="271" r:id="rId15"/>
    <p:sldId id="272" r:id="rId16"/>
    <p:sldId id="274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62ABC-8F07-4404-861D-97ED650B3776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90E566-DF66-4451-8EBE-165337B1F88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Sampling</a:t>
          </a:r>
        </a:p>
      </dgm:t>
    </dgm:pt>
    <dgm:pt modelId="{320F5C10-83E6-4C75-902B-138DD7CF80D2}" type="parTrans" cxnId="{369B128E-9DAC-43DA-8671-8CE0487DDBBC}">
      <dgm:prSet/>
      <dgm:spPr/>
      <dgm:t>
        <a:bodyPr/>
        <a:lstStyle/>
        <a:p>
          <a:endParaRPr lang="en-US"/>
        </a:p>
      </dgm:t>
    </dgm:pt>
    <dgm:pt modelId="{3F440F09-F0F7-412E-8BDE-3453F5409156}" type="sibTrans" cxnId="{369B128E-9DAC-43DA-8671-8CE0487DDBBC}">
      <dgm:prSet/>
      <dgm:spPr/>
      <dgm:t>
        <a:bodyPr/>
        <a:lstStyle/>
        <a:p>
          <a:endParaRPr lang="en-US"/>
        </a:p>
      </dgm:t>
    </dgm:pt>
    <dgm:pt modelId="{B894D11F-9E82-4FF5-8E47-9A881CD9FF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1-2 lb sample for full characterization, Ziploc bag typically acceptable</a:t>
          </a:r>
        </a:p>
      </dgm:t>
    </dgm:pt>
    <dgm:pt modelId="{A27A8C44-9A10-4240-A642-359E1A8372CC}" type="parTrans" cxnId="{981CDB4E-20F9-4520-86AE-C910C38CA2D5}">
      <dgm:prSet/>
      <dgm:spPr/>
      <dgm:t>
        <a:bodyPr/>
        <a:lstStyle/>
        <a:p>
          <a:endParaRPr lang="en-US"/>
        </a:p>
      </dgm:t>
    </dgm:pt>
    <dgm:pt modelId="{4767E95F-27C2-437B-998A-93FF1D792878}" type="sibTrans" cxnId="{981CDB4E-20F9-4520-86AE-C910C38CA2D5}">
      <dgm:prSet/>
      <dgm:spPr/>
      <dgm:t>
        <a:bodyPr/>
        <a:lstStyle/>
        <a:p>
          <a:endParaRPr lang="en-US"/>
        </a:p>
      </dgm:t>
    </dgm:pt>
    <dgm:pt modelId="{4BB45958-B140-4E7C-9EA2-65E16305CD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Collector filter, ceiling/beams, floor, equipment surfaces</a:t>
          </a:r>
        </a:p>
      </dgm:t>
    </dgm:pt>
    <dgm:pt modelId="{343D9F78-F88D-4670-8399-2F8F8E7216D4}" type="parTrans" cxnId="{7C5ECD4F-461D-40C1-965D-43D5B1CA7F2F}">
      <dgm:prSet/>
      <dgm:spPr/>
      <dgm:t>
        <a:bodyPr/>
        <a:lstStyle/>
        <a:p>
          <a:endParaRPr lang="en-US"/>
        </a:p>
      </dgm:t>
    </dgm:pt>
    <dgm:pt modelId="{D3B3D1D6-B7F2-4856-AA0F-51CEEB131438}" type="sibTrans" cxnId="{7C5ECD4F-461D-40C1-965D-43D5B1CA7F2F}">
      <dgm:prSet/>
      <dgm:spPr/>
      <dgm:t>
        <a:bodyPr/>
        <a:lstStyle/>
        <a:p>
          <a:endParaRPr lang="en-US"/>
        </a:p>
      </dgm:t>
    </dgm:pt>
    <dgm:pt modelId="{934562EE-8012-4D10-A7D6-21063003F8E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Testing</a:t>
          </a:r>
        </a:p>
      </dgm:t>
    </dgm:pt>
    <dgm:pt modelId="{2494000E-F824-4B28-AB90-467426D2868C}" type="parTrans" cxnId="{FF6A91BE-01BB-44EB-A56E-8CBBFCC7038B}">
      <dgm:prSet/>
      <dgm:spPr/>
      <dgm:t>
        <a:bodyPr/>
        <a:lstStyle/>
        <a:p>
          <a:endParaRPr lang="en-US"/>
        </a:p>
      </dgm:t>
    </dgm:pt>
    <dgm:pt modelId="{822AB907-BB95-46AA-A295-780B31B6413A}" type="sibTrans" cxnId="{FF6A91BE-01BB-44EB-A56E-8CBBFCC7038B}">
      <dgm:prSet/>
      <dgm:spPr/>
      <dgm:t>
        <a:bodyPr/>
        <a:lstStyle/>
        <a:p>
          <a:endParaRPr lang="en-US"/>
        </a:p>
      </dgm:t>
    </dgm:pt>
    <dgm:pt modelId="{98DF87FA-9A76-420C-BDA8-4324BAED16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Screening </a:t>
          </a:r>
        </a:p>
      </dgm:t>
    </dgm:pt>
    <dgm:pt modelId="{A740ACBA-FB94-44BF-8E53-0FB3572386EB}" type="parTrans" cxnId="{674E4428-C437-45BB-A111-A8EA476F6C46}">
      <dgm:prSet/>
      <dgm:spPr/>
      <dgm:t>
        <a:bodyPr/>
        <a:lstStyle/>
        <a:p>
          <a:endParaRPr lang="en-US"/>
        </a:p>
      </dgm:t>
    </dgm:pt>
    <dgm:pt modelId="{4178B610-B2C5-4689-ABDD-0EB60D15AD2D}" type="sibTrans" cxnId="{674E4428-C437-45BB-A111-A8EA476F6C46}">
      <dgm:prSet/>
      <dgm:spPr/>
      <dgm:t>
        <a:bodyPr/>
        <a:lstStyle/>
        <a:p>
          <a:endParaRPr lang="en-US"/>
        </a:p>
      </dgm:t>
    </dgm:pt>
    <dgm:pt modelId="{4B80F8BF-05CF-4715-8C86-AC69E2D89BFA}">
      <dgm:prSet/>
      <dgm:spPr/>
      <dgm:t>
        <a:bodyPr/>
        <a:lstStyle/>
        <a:p>
          <a:r>
            <a:rPr lang="en-US"/>
            <a:t>Go/No Go</a:t>
          </a:r>
        </a:p>
      </dgm:t>
    </dgm:pt>
    <dgm:pt modelId="{72B29A23-87E7-4F18-BAC6-F2CAA8C19FE3}" type="parTrans" cxnId="{96EF63B0-9E8E-46BC-9728-BD96B051AD90}">
      <dgm:prSet/>
      <dgm:spPr/>
      <dgm:t>
        <a:bodyPr/>
        <a:lstStyle/>
        <a:p>
          <a:endParaRPr lang="en-US"/>
        </a:p>
      </dgm:t>
    </dgm:pt>
    <dgm:pt modelId="{A7080659-7A70-40FD-8CC5-883C23A8FDCB}" type="sibTrans" cxnId="{96EF63B0-9E8E-46BC-9728-BD96B051AD90}">
      <dgm:prSet/>
      <dgm:spPr/>
      <dgm:t>
        <a:bodyPr/>
        <a:lstStyle/>
        <a:p>
          <a:endParaRPr lang="en-US"/>
        </a:p>
      </dgm:t>
    </dgm:pt>
    <dgm:pt modelId="{E9D031A9-4EF2-46AE-A3FF-93E275B3614D}">
      <dgm:prSet/>
      <dgm:spPr/>
      <dgm:t>
        <a:bodyPr/>
        <a:lstStyle/>
        <a:p>
          <a:r>
            <a:rPr lang="en-US"/>
            <a:t>ASTM E1226</a:t>
          </a:r>
        </a:p>
      </dgm:t>
    </dgm:pt>
    <dgm:pt modelId="{A1B696B2-2377-442C-9A06-D0E2B25618E6}" type="parTrans" cxnId="{D3B0579F-671A-4CDC-A8E4-3F0CF587E5B7}">
      <dgm:prSet/>
      <dgm:spPr/>
      <dgm:t>
        <a:bodyPr/>
        <a:lstStyle/>
        <a:p>
          <a:endParaRPr lang="en-US"/>
        </a:p>
      </dgm:t>
    </dgm:pt>
    <dgm:pt modelId="{E11F86EF-4216-425F-9A34-B95CAB9A284F}" type="sibTrans" cxnId="{D3B0579F-671A-4CDC-A8E4-3F0CF587E5B7}">
      <dgm:prSet/>
      <dgm:spPr/>
      <dgm:t>
        <a:bodyPr/>
        <a:lstStyle/>
        <a:p>
          <a:endParaRPr lang="en-US"/>
        </a:p>
      </dgm:t>
    </dgm:pt>
    <dgm:pt modelId="{B9B7A449-6F4C-49A0-B38D-0D9CF91FF6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Explosion Severity – Kst and Pmax – needed for explosion prevention design, used for classification</a:t>
          </a:r>
        </a:p>
      </dgm:t>
    </dgm:pt>
    <dgm:pt modelId="{269546A4-A3BA-432E-BFF8-852D849374BD}" type="parTrans" cxnId="{B4B09F70-3E02-40E9-A46B-5AF5F1777EC4}">
      <dgm:prSet/>
      <dgm:spPr/>
      <dgm:t>
        <a:bodyPr/>
        <a:lstStyle/>
        <a:p>
          <a:endParaRPr lang="en-US"/>
        </a:p>
      </dgm:t>
    </dgm:pt>
    <dgm:pt modelId="{0010BE50-E011-450A-AD9B-3AB60B9A2B05}" type="sibTrans" cxnId="{B4B09F70-3E02-40E9-A46B-5AF5F1777EC4}">
      <dgm:prSet/>
      <dgm:spPr/>
      <dgm:t>
        <a:bodyPr/>
        <a:lstStyle/>
        <a:p>
          <a:endParaRPr lang="en-US"/>
        </a:p>
      </dgm:t>
    </dgm:pt>
    <dgm:pt modelId="{8A71DC10-91CD-4650-AF52-D46D9DB622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Other characteristics</a:t>
          </a:r>
        </a:p>
      </dgm:t>
    </dgm:pt>
    <dgm:pt modelId="{DD3391F4-E47E-4071-9620-95C89589A830}" type="parTrans" cxnId="{5D658588-15CA-4864-8FF2-48EF2B8498A7}">
      <dgm:prSet/>
      <dgm:spPr/>
      <dgm:t>
        <a:bodyPr/>
        <a:lstStyle/>
        <a:p>
          <a:endParaRPr lang="en-US"/>
        </a:p>
      </dgm:t>
    </dgm:pt>
    <dgm:pt modelId="{3E901E42-743E-4A87-8260-0F26887464E4}" type="sibTrans" cxnId="{5D658588-15CA-4864-8FF2-48EF2B8498A7}">
      <dgm:prSet/>
      <dgm:spPr/>
      <dgm:t>
        <a:bodyPr/>
        <a:lstStyle/>
        <a:p>
          <a:endParaRPr lang="en-US"/>
        </a:p>
      </dgm:t>
    </dgm:pt>
    <dgm:pt modelId="{E5C412A6-D824-4DE3-9606-F98CE1586838}" type="pres">
      <dgm:prSet presAssocID="{D8662ABC-8F07-4404-861D-97ED650B3776}" presName="root" presStyleCnt="0">
        <dgm:presLayoutVars>
          <dgm:dir/>
          <dgm:resizeHandles val="exact"/>
        </dgm:presLayoutVars>
      </dgm:prSet>
      <dgm:spPr/>
    </dgm:pt>
    <dgm:pt modelId="{24D49DF8-3F5E-4A8E-B013-2604FA6C77E2}" type="pres">
      <dgm:prSet presAssocID="{2C90E566-DF66-4451-8EBE-165337B1F88A}" presName="compNode" presStyleCnt="0"/>
      <dgm:spPr/>
    </dgm:pt>
    <dgm:pt modelId="{666E52A3-3C9F-4F8A-BD16-EF89E8F1E7B1}" type="pres">
      <dgm:prSet presAssocID="{2C90E566-DF66-4451-8EBE-165337B1F88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C5D4B4B4-3406-4002-A081-96FB7E202113}" type="pres">
      <dgm:prSet presAssocID="{2C90E566-DF66-4451-8EBE-165337B1F88A}" presName="iconSpace" presStyleCnt="0"/>
      <dgm:spPr/>
    </dgm:pt>
    <dgm:pt modelId="{2F8ABF97-B202-4AD8-A713-4C5179839911}" type="pres">
      <dgm:prSet presAssocID="{2C90E566-DF66-4451-8EBE-165337B1F88A}" presName="parTx" presStyleLbl="revTx" presStyleIdx="0" presStyleCnt="4">
        <dgm:presLayoutVars>
          <dgm:chMax val="0"/>
          <dgm:chPref val="0"/>
        </dgm:presLayoutVars>
      </dgm:prSet>
      <dgm:spPr/>
    </dgm:pt>
    <dgm:pt modelId="{4A98CDCB-6EA6-4A5C-8724-817629E9A6F9}" type="pres">
      <dgm:prSet presAssocID="{2C90E566-DF66-4451-8EBE-165337B1F88A}" presName="txSpace" presStyleCnt="0"/>
      <dgm:spPr/>
    </dgm:pt>
    <dgm:pt modelId="{F2BDA035-A035-4B48-BC85-FF6A54909716}" type="pres">
      <dgm:prSet presAssocID="{2C90E566-DF66-4451-8EBE-165337B1F88A}" presName="desTx" presStyleLbl="revTx" presStyleIdx="1" presStyleCnt="4">
        <dgm:presLayoutVars/>
      </dgm:prSet>
      <dgm:spPr/>
    </dgm:pt>
    <dgm:pt modelId="{3751A94C-AAFF-4DA0-929F-AF1CC6C9B2FC}" type="pres">
      <dgm:prSet presAssocID="{3F440F09-F0F7-412E-8BDE-3453F5409156}" presName="sibTrans" presStyleCnt="0"/>
      <dgm:spPr/>
    </dgm:pt>
    <dgm:pt modelId="{D5F513D4-7D7C-4C46-BAF5-2D2E97C373F2}" type="pres">
      <dgm:prSet presAssocID="{934562EE-8012-4D10-A7D6-21063003F8E2}" presName="compNode" presStyleCnt="0"/>
      <dgm:spPr/>
    </dgm:pt>
    <dgm:pt modelId="{C2E31831-B994-4192-A2BC-EBA876E1A7C0}" type="pres">
      <dgm:prSet presAssocID="{934562EE-8012-4D10-A7D6-21063003F8E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xplosion"/>
        </a:ext>
      </dgm:extLst>
    </dgm:pt>
    <dgm:pt modelId="{3B626C9A-B984-43EE-BA13-5BD1B31F80D8}" type="pres">
      <dgm:prSet presAssocID="{934562EE-8012-4D10-A7D6-21063003F8E2}" presName="iconSpace" presStyleCnt="0"/>
      <dgm:spPr/>
    </dgm:pt>
    <dgm:pt modelId="{227B9AEB-11A1-4B35-8B69-807B0CDE8A16}" type="pres">
      <dgm:prSet presAssocID="{934562EE-8012-4D10-A7D6-21063003F8E2}" presName="parTx" presStyleLbl="revTx" presStyleIdx="2" presStyleCnt="4">
        <dgm:presLayoutVars>
          <dgm:chMax val="0"/>
          <dgm:chPref val="0"/>
        </dgm:presLayoutVars>
      </dgm:prSet>
      <dgm:spPr/>
    </dgm:pt>
    <dgm:pt modelId="{0E8CC687-AC41-46C5-BE6C-B41E12EE3B28}" type="pres">
      <dgm:prSet presAssocID="{934562EE-8012-4D10-A7D6-21063003F8E2}" presName="txSpace" presStyleCnt="0"/>
      <dgm:spPr/>
    </dgm:pt>
    <dgm:pt modelId="{263953FE-B20E-4DCD-AA32-CB2B6DF01E56}" type="pres">
      <dgm:prSet presAssocID="{934562EE-8012-4D10-A7D6-21063003F8E2}" presName="desTx" presStyleLbl="revTx" presStyleIdx="3" presStyleCnt="4">
        <dgm:presLayoutVars/>
      </dgm:prSet>
      <dgm:spPr/>
    </dgm:pt>
  </dgm:ptLst>
  <dgm:cxnLst>
    <dgm:cxn modelId="{CB984D07-E514-44D7-B710-D5838982C11B}" type="presOf" srcId="{B894D11F-9E82-4FF5-8E47-9A881CD9FFFF}" destId="{F2BDA035-A035-4B48-BC85-FF6A54909716}" srcOrd="0" destOrd="0" presId="urn:microsoft.com/office/officeart/2018/2/layout/IconLabelDescriptionList"/>
    <dgm:cxn modelId="{7A37880D-3E1F-4AB2-ABB3-4AA398963A40}" type="presOf" srcId="{E9D031A9-4EF2-46AE-A3FF-93E275B3614D}" destId="{263953FE-B20E-4DCD-AA32-CB2B6DF01E56}" srcOrd="0" destOrd="2" presId="urn:microsoft.com/office/officeart/2018/2/layout/IconLabelDescriptionList"/>
    <dgm:cxn modelId="{5CA0F321-05EB-452E-A1CB-37500D2B1719}" type="presOf" srcId="{4BB45958-B140-4E7C-9EA2-65E16305CD52}" destId="{F2BDA035-A035-4B48-BC85-FF6A54909716}" srcOrd="0" destOrd="1" presId="urn:microsoft.com/office/officeart/2018/2/layout/IconLabelDescriptionList"/>
    <dgm:cxn modelId="{674E4428-C437-45BB-A111-A8EA476F6C46}" srcId="{934562EE-8012-4D10-A7D6-21063003F8E2}" destId="{98DF87FA-9A76-420C-BDA8-4324BAED165A}" srcOrd="0" destOrd="0" parTransId="{A740ACBA-FB94-44BF-8E53-0FB3572386EB}" sibTransId="{4178B610-B2C5-4689-ABDD-0EB60D15AD2D}"/>
    <dgm:cxn modelId="{ECB1F13C-7420-4CF4-8E38-10B71FDF701C}" type="presOf" srcId="{8A71DC10-91CD-4650-AF52-D46D9DB622DA}" destId="{263953FE-B20E-4DCD-AA32-CB2B6DF01E56}" srcOrd="0" destOrd="4" presId="urn:microsoft.com/office/officeart/2018/2/layout/IconLabelDescriptionList"/>
    <dgm:cxn modelId="{981CDB4E-20F9-4520-86AE-C910C38CA2D5}" srcId="{2C90E566-DF66-4451-8EBE-165337B1F88A}" destId="{B894D11F-9E82-4FF5-8E47-9A881CD9FFFF}" srcOrd="0" destOrd="0" parTransId="{A27A8C44-9A10-4240-A642-359E1A8372CC}" sibTransId="{4767E95F-27C2-437B-998A-93FF1D792878}"/>
    <dgm:cxn modelId="{7C5ECD4F-461D-40C1-965D-43D5B1CA7F2F}" srcId="{2C90E566-DF66-4451-8EBE-165337B1F88A}" destId="{4BB45958-B140-4E7C-9EA2-65E16305CD52}" srcOrd="1" destOrd="0" parTransId="{343D9F78-F88D-4670-8399-2F8F8E7216D4}" sibTransId="{D3B3D1D6-B7F2-4856-AA0F-51CEEB131438}"/>
    <dgm:cxn modelId="{B4B09F70-3E02-40E9-A46B-5AF5F1777EC4}" srcId="{934562EE-8012-4D10-A7D6-21063003F8E2}" destId="{B9B7A449-6F4C-49A0-B38D-0D9CF91FF6B5}" srcOrd="1" destOrd="0" parTransId="{269546A4-A3BA-432E-BFF8-852D849374BD}" sibTransId="{0010BE50-E011-450A-AD9B-3AB60B9A2B05}"/>
    <dgm:cxn modelId="{1629FE7C-9F6C-4080-9350-6CE49D5EBC23}" type="presOf" srcId="{2C90E566-DF66-4451-8EBE-165337B1F88A}" destId="{2F8ABF97-B202-4AD8-A713-4C5179839911}" srcOrd="0" destOrd="0" presId="urn:microsoft.com/office/officeart/2018/2/layout/IconLabelDescriptionList"/>
    <dgm:cxn modelId="{5D658588-15CA-4864-8FF2-48EF2B8498A7}" srcId="{934562EE-8012-4D10-A7D6-21063003F8E2}" destId="{8A71DC10-91CD-4650-AF52-D46D9DB622DA}" srcOrd="2" destOrd="0" parTransId="{DD3391F4-E47E-4071-9620-95C89589A830}" sibTransId="{3E901E42-743E-4A87-8260-0F26887464E4}"/>
    <dgm:cxn modelId="{369B128E-9DAC-43DA-8671-8CE0487DDBBC}" srcId="{D8662ABC-8F07-4404-861D-97ED650B3776}" destId="{2C90E566-DF66-4451-8EBE-165337B1F88A}" srcOrd="0" destOrd="0" parTransId="{320F5C10-83E6-4C75-902B-138DD7CF80D2}" sibTransId="{3F440F09-F0F7-412E-8BDE-3453F5409156}"/>
    <dgm:cxn modelId="{E7C70895-7FFE-4381-889C-7E5908EB1BDD}" type="presOf" srcId="{D8662ABC-8F07-4404-861D-97ED650B3776}" destId="{E5C412A6-D824-4DE3-9606-F98CE1586838}" srcOrd="0" destOrd="0" presId="urn:microsoft.com/office/officeart/2018/2/layout/IconLabelDescriptionList"/>
    <dgm:cxn modelId="{74545D9B-7086-4C48-9762-4D2DEDD1AF0E}" type="presOf" srcId="{98DF87FA-9A76-420C-BDA8-4324BAED165A}" destId="{263953FE-B20E-4DCD-AA32-CB2B6DF01E56}" srcOrd="0" destOrd="0" presId="urn:microsoft.com/office/officeart/2018/2/layout/IconLabelDescriptionList"/>
    <dgm:cxn modelId="{D3B0579F-671A-4CDC-A8E4-3F0CF587E5B7}" srcId="{98DF87FA-9A76-420C-BDA8-4324BAED165A}" destId="{E9D031A9-4EF2-46AE-A3FF-93E275B3614D}" srcOrd="1" destOrd="0" parTransId="{A1B696B2-2377-442C-9A06-D0E2B25618E6}" sibTransId="{E11F86EF-4216-425F-9A34-B95CAB9A284F}"/>
    <dgm:cxn modelId="{548645A3-32FF-455F-AF6B-E5A7884B88F7}" type="presOf" srcId="{B9B7A449-6F4C-49A0-B38D-0D9CF91FF6B5}" destId="{263953FE-B20E-4DCD-AA32-CB2B6DF01E56}" srcOrd="0" destOrd="3" presId="urn:microsoft.com/office/officeart/2018/2/layout/IconLabelDescriptionList"/>
    <dgm:cxn modelId="{96EF63B0-9E8E-46BC-9728-BD96B051AD90}" srcId="{98DF87FA-9A76-420C-BDA8-4324BAED165A}" destId="{4B80F8BF-05CF-4715-8C86-AC69E2D89BFA}" srcOrd="0" destOrd="0" parTransId="{72B29A23-87E7-4F18-BAC6-F2CAA8C19FE3}" sibTransId="{A7080659-7A70-40FD-8CC5-883C23A8FDCB}"/>
    <dgm:cxn modelId="{460187B8-3D34-41FF-9385-C477A7209432}" type="presOf" srcId="{934562EE-8012-4D10-A7D6-21063003F8E2}" destId="{227B9AEB-11A1-4B35-8B69-807B0CDE8A16}" srcOrd="0" destOrd="0" presId="urn:microsoft.com/office/officeart/2018/2/layout/IconLabelDescriptionList"/>
    <dgm:cxn modelId="{FF6A91BE-01BB-44EB-A56E-8CBBFCC7038B}" srcId="{D8662ABC-8F07-4404-861D-97ED650B3776}" destId="{934562EE-8012-4D10-A7D6-21063003F8E2}" srcOrd="1" destOrd="0" parTransId="{2494000E-F824-4B28-AB90-467426D2868C}" sibTransId="{822AB907-BB95-46AA-A295-780B31B6413A}"/>
    <dgm:cxn modelId="{BC8BAACE-BAB9-47D7-B3A0-2AA4A56B9E98}" type="presOf" srcId="{4B80F8BF-05CF-4715-8C86-AC69E2D89BFA}" destId="{263953FE-B20E-4DCD-AA32-CB2B6DF01E56}" srcOrd="0" destOrd="1" presId="urn:microsoft.com/office/officeart/2018/2/layout/IconLabelDescriptionList"/>
    <dgm:cxn modelId="{2916079B-B604-49C6-84B6-6DA442A3027E}" type="presParOf" srcId="{E5C412A6-D824-4DE3-9606-F98CE1586838}" destId="{24D49DF8-3F5E-4A8E-B013-2604FA6C77E2}" srcOrd="0" destOrd="0" presId="urn:microsoft.com/office/officeart/2018/2/layout/IconLabelDescriptionList"/>
    <dgm:cxn modelId="{D2726CC1-51AD-45FB-AAD8-A6847C09328F}" type="presParOf" srcId="{24D49DF8-3F5E-4A8E-B013-2604FA6C77E2}" destId="{666E52A3-3C9F-4F8A-BD16-EF89E8F1E7B1}" srcOrd="0" destOrd="0" presId="urn:microsoft.com/office/officeart/2018/2/layout/IconLabelDescriptionList"/>
    <dgm:cxn modelId="{BD5CBD53-8AE9-4DDD-92FB-6E42A9C9821A}" type="presParOf" srcId="{24D49DF8-3F5E-4A8E-B013-2604FA6C77E2}" destId="{C5D4B4B4-3406-4002-A081-96FB7E202113}" srcOrd="1" destOrd="0" presId="urn:microsoft.com/office/officeart/2018/2/layout/IconLabelDescriptionList"/>
    <dgm:cxn modelId="{CFE50EF1-BF97-4A70-8780-D57A5837C1C5}" type="presParOf" srcId="{24D49DF8-3F5E-4A8E-B013-2604FA6C77E2}" destId="{2F8ABF97-B202-4AD8-A713-4C5179839911}" srcOrd="2" destOrd="0" presId="urn:microsoft.com/office/officeart/2018/2/layout/IconLabelDescriptionList"/>
    <dgm:cxn modelId="{19A5FE13-9F4C-4F25-B38C-DDAD917A3FF0}" type="presParOf" srcId="{24D49DF8-3F5E-4A8E-B013-2604FA6C77E2}" destId="{4A98CDCB-6EA6-4A5C-8724-817629E9A6F9}" srcOrd="3" destOrd="0" presId="urn:microsoft.com/office/officeart/2018/2/layout/IconLabelDescriptionList"/>
    <dgm:cxn modelId="{762A2AF5-E0EE-4F28-A689-48487F99F93A}" type="presParOf" srcId="{24D49DF8-3F5E-4A8E-B013-2604FA6C77E2}" destId="{F2BDA035-A035-4B48-BC85-FF6A54909716}" srcOrd="4" destOrd="0" presId="urn:microsoft.com/office/officeart/2018/2/layout/IconLabelDescriptionList"/>
    <dgm:cxn modelId="{09F414F1-253A-45FF-A91C-DEC7D2ED9306}" type="presParOf" srcId="{E5C412A6-D824-4DE3-9606-F98CE1586838}" destId="{3751A94C-AAFF-4DA0-929F-AF1CC6C9B2FC}" srcOrd="1" destOrd="0" presId="urn:microsoft.com/office/officeart/2018/2/layout/IconLabelDescriptionList"/>
    <dgm:cxn modelId="{5CD87D21-08C4-419A-B896-C8E13BF072DB}" type="presParOf" srcId="{E5C412A6-D824-4DE3-9606-F98CE1586838}" destId="{D5F513D4-7D7C-4C46-BAF5-2D2E97C373F2}" srcOrd="2" destOrd="0" presId="urn:microsoft.com/office/officeart/2018/2/layout/IconLabelDescriptionList"/>
    <dgm:cxn modelId="{AD7184EC-791D-4B43-933A-B1F40B9501FE}" type="presParOf" srcId="{D5F513D4-7D7C-4C46-BAF5-2D2E97C373F2}" destId="{C2E31831-B994-4192-A2BC-EBA876E1A7C0}" srcOrd="0" destOrd="0" presId="urn:microsoft.com/office/officeart/2018/2/layout/IconLabelDescriptionList"/>
    <dgm:cxn modelId="{34A81692-269C-4B7B-884F-B765072F37F4}" type="presParOf" srcId="{D5F513D4-7D7C-4C46-BAF5-2D2E97C373F2}" destId="{3B626C9A-B984-43EE-BA13-5BD1B31F80D8}" srcOrd="1" destOrd="0" presId="urn:microsoft.com/office/officeart/2018/2/layout/IconLabelDescriptionList"/>
    <dgm:cxn modelId="{005D86AB-D641-4190-8639-816DAD17EABC}" type="presParOf" srcId="{D5F513D4-7D7C-4C46-BAF5-2D2E97C373F2}" destId="{227B9AEB-11A1-4B35-8B69-807B0CDE8A16}" srcOrd="2" destOrd="0" presId="urn:microsoft.com/office/officeart/2018/2/layout/IconLabelDescriptionList"/>
    <dgm:cxn modelId="{AE1304D1-D388-4615-9F8F-1E4C89D0AA8C}" type="presParOf" srcId="{D5F513D4-7D7C-4C46-BAF5-2D2E97C373F2}" destId="{0E8CC687-AC41-46C5-BE6C-B41E12EE3B28}" srcOrd="3" destOrd="0" presId="urn:microsoft.com/office/officeart/2018/2/layout/IconLabelDescriptionList"/>
    <dgm:cxn modelId="{96DF2C12-59DF-4C64-B572-6CC520BF8DDD}" type="presParOf" srcId="{D5F513D4-7D7C-4C46-BAF5-2D2E97C373F2}" destId="{263953FE-B20E-4DCD-AA32-CB2B6DF01E5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E52A3-3C9F-4F8A-BD16-EF89E8F1E7B1}">
      <dsp:nvSpPr>
        <dsp:cNvPr id="0" name=""/>
        <dsp:cNvSpPr/>
      </dsp:nvSpPr>
      <dsp:spPr>
        <a:xfrm>
          <a:off x="78916" y="154037"/>
          <a:ext cx="1510523" cy="13996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ABF97-B202-4AD8-A713-4C5179839911}">
      <dsp:nvSpPr>
        <dsp:cNvPr id="0" name=""/>
        <dsp:cNvSpPr/>
      </dsp:nvSpPr>
      <dsp:spPr>
        <a:xfrm>
          <a:off x="78916" y="1720801"/>
          <a:ext cx="4315781" cy="59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Sampling</a:t>
          </a:r>
        </a:p>
      </dsp:txBody>
      <dsp:txXfrm>
        <a:off x="78916" y="1720801"/>
        <a:ext cx="4315781" cy="599830"/>
      </dsp:txXfrm>
    </dsp:sp>
    <dsp:sp modelId="{F2BDA035-A035-4B48-BC85-FF6A54909716}">
      <dsp:nvSpPr>
        <dsp:cNvPr id="0" name=""/>
        <dsp:cNvSpPr/>
      </dsp:nvSpPr>
      <dsp:spPr>
        <a:xfrm>
          <a:off x="78916" y="2398380"/>
          <a:ext cx="4315781" cy="1643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1-2 lb sample for full characterization, Ziploc bag typically acceptable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Collector filter, ceiling/beams, floor, equipment surfaces</a:t>
          </a:r>
        </a:p>
      </dsp:txBody>
      <dsp:txXfrm>
        <a:off x="78916" y="2398380"/>
        <a:ext cx="4315781" cy="1643063"/>
      </dsp:txXfrm>
    </dsp:sp>
    <dsp:sp modelId="{C2E31831-B994-4192-A2BC-EBA876E1A7C0}">
      <dsp:nvSpPr>
        <dsp:cNvPr id="0" name=""/>
        <dsp:cNvSpPr/>
      </dsp:nvSpPr>
      <dsp:spPr>
        <a:xfrm>
          <a:off x="5149959" y="154037"/>
          <a:ext cx="1510523" cy="13996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B9AEB-11A1-4B35-8B69-807B0CDE8A16}">
      <dsp:nvSpPr>
        <dsp:cNvPr id="0" name=""/>
        <dsp:cNvSpPr/>
      </dsp:nvSpPr>
      <dsp:spPr>
        <a:xfrm>
          <a:off x="5149959" y="1720801"/>
          <a:ext cx="4315781" cy="59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Testing</a:t>
          </a:r>
        </a:p>
      </dsp:txBody>
      <dsp:txXfrm>
        <a:off x="5149959" y="1720801"/>
        <a:ext cx="4315781" cy="599830"/>
      </dsp:txXfrm>
    </dsp:sp>
    <dsp:sp modelId="{263953FE-B20E-4DCD-AA32-CB2B6DF01E56}">
      <dsp:nvSpPr>
        <dsp:cNvPr id="0" name=""/>
        <dsp:cNvSpPr/>
      </dsp:nvSpPr>
      <dsp:spPr>
        <a:xfrm>
          <a:off x="5149959" y="2398380"/>
          <a:ext cx="4315781" cy="1643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Screening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Go/No Go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ASTM E1226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Explosion Severity – Kst and Pmax – needed for explosion prevention design, used for classification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Other characteristics</a:t>
          </a:r>
        </a:p>
      </dsp:txBody>
      <dsp:txXfrm>
        <a:off x="5149959" y="2398380"/>
        <a:ext cx="4315781" cy="1643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4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5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8447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28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2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81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37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8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0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9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3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1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1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26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D52B21-47B2-F264-B54B-CDD3DA3F96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9091" r="191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D6DDDF-7D13-E08D-5438-31AEDA1E9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067" y="810237"/>
            <a:ext cx="8825658" cy="3329581"/>
          </a:xfrm>
        </p:spPr>
        <p:txBody>
          <a:bodyPr>
            <a:normAutofit/>
          </a:bodyPr>
          <a:lstStyle/>
          <a:p>
            <a:pPr marL="0" marR="0" algn="ctr"/>
            <a:r>
              <a:rPr lang="en-US" sz="4800" b="1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Combating Combustible Dust in the Workplace</a:t>
            </a:r>
            <a:endParaRPr lang="en-US" sz="4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FC99A-2227-6B2F-39DD-40F598CD5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/>
              <a:t>Jeff Krause</a:t>
            </a:r>
          </a:p>
          <a:p>
            <a:r>
              <a:rPr lang="en-US"/>
              <a:t>HA-International, LLC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627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8ACA8-0F42-0CE2-090E-3A91A587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explosions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E436D-093E-34B9-EE47-6F6CD4824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6136387" cy="419548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Dust is present on facility surfaces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An initial event suspends settled dust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An ignition source completes the fire triangle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Unburned dust is pushed ahead of the flame front by the pressure front in all possible directions, suspending more dust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Second explosion occurs, often much larger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Can occur inside equipment and in open areas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Dust layers over 1/64 inch thick can suspend to optimum explosible concentrations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E866D-B75C-5029-D392-7FEEA4D6B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28" y="1336011"/>
            <a:ext cx="3879961" cy="2297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50096F-C19D-9543-FF05-0ED13D354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928" y="3823855"/>
            <a:ext cx="3910915" cy="222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7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A41D-FC15-25A3-F3BF-52DBA871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08257-D50E-FE6A-922A-F74D774F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NFPA 652 – Standard on the Fundamentals of Combustible Dust</a:t>
            </a:r>
          </a:p>
          <a:p>
            <a:r>
              <a:rPr lang="en-US" dirty="0"/>
              <a:t>NFPA 654 – Standard for the Prevention of Fire and Dust Explosions from the Manufacturing, Processing, and Handling of Combustible Particulate Solids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CB886-98FA-28CF-D6E9-34D40E74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098" y="4046715"/>
            <a:ext cx="1257475" cy="1590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A3776F-D258-EF58-776A-C0267E157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376" y="4046715"/>
            <a:ext cx="1267002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4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6508-0F9A-60CA-D5DF-955B3877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We’ve been doing it this way for 30-years…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2A908F-125B-AABB-6694-F32FD431D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207597" cy="4195481"/>
          </a:xfrm>
        </p:spPr>
        <p:txBody>
          <a:bodyPr/>
          <a:lstStyle/>
          <a:p>
            <a:r>
              <a:rPr lang="en-US" dirty="0"/>
              <a:t>Relative infrequency of dust explosions </a:t>
            </a:r>
          </a:p>
          <a:p>
            <a:r>
              <a:rPr lang="en-US" dirty="0"/>
              <a:t>Address credibility issues</a:t>
            </a:r>
          </a:p>
          <a:p>
            <a:r>
              <a:rPr lang="en-US" dirty="0"/>
              <a:t>Use incidents to trigger action</a:t>
            </a:r>
          </a:p>
          <a:p>
            <a:r>
              <a:rPr lang="en-US" dirty="0"/>
              <a:t>Demos can be persuasive, but be careful not to model risky behavior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0C7C4B-FFA8-97B2-C21A-5511EA48F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134" y="2052918"/>
            <a:ext cx="6413548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C809-5C85-5C11-508C-0695FB24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A45F0-4438-164B-0E1A-2097F3921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555836" cy="41954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en-US" sz="5600" dirty="0"/>
              <a:t>Dust Hazard Analysis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en-US" sz="5600" dirty="0"/>
              <a:t>Process Equipment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5600" dirty="0"/>
              <a:t>Explosion relief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5600" dirty="0"/>
              <a:t>Isolation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5600" dirty="0"/>
              <a:t>Controlling oxygen or explosion containment may be feasible in some applications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en-US" sz="5600" dirty="0"/>
              <a:t>Focus </a:t>
            </a:r>
            <a:r>
              <a:rPr lang="en-US" altLang="en-US" sz="5600" dirty="0" err="1"/>
              <a:t>houskeeping</a:t>
            </a:r>
            <a:r>
              <a:rPr lang="en-US" altLang="en-US" sz="5600" dirty="0"/>
              <a:t> efforts on preventing accumulations of dust-sized particles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en-US" sz="5600" dirty="0"/>
              <a:t>Manage sources of ignition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5600" dirty="0"/>
              <a:t>Open flames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5600" dirty="0"/>
              <a:t>Static discharge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5600" dirty="0"/>
              <a:t>Electrical equipment (Class 2)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5600" dirty="0"/>
              <a:t>Hot surfaces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BF6CE-A0F5-3EA0-0CA9-3B8CD5A3A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236" y="1357276"/>
            <a:ext cx="3838655" cy="36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65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2D98-9B81-4DB6-148F-7FC875D0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162861"/>
            <a:ext cx="5578520" cy="1400530"/>
          </a:xfrm>
        </p:spPr>
        <p:txBody>
          <a:bodyPr/>
          <a:lstStyle/>
          <a:p>
            <a:r>
              <a:rPr lang="en-US" dirty="0"/>
              <a:t>Dust collectors and bucket elevators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56760-9AFC-E52A-438F-0C542508E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744" y="1766453"/>
            <a:ext cx="4898656" cy="40593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Basic requirements</a:t>
            </a:r>
          </a:p>
          <a:p>
            <a:r>
              <a:rPr lang="en-US" dirty="0"/>
              <a:t>Outside building or flameless vent</a:t>
            </a:r>
          </a:p>
          <a:p>
            <a:r>
              <a:rPr lang="en-US" dirty="0"/>
              <a:t>Explosion relief panels</a:t>
            </a:r>
          </a:p>
          <a:p>
            <a:r>
              <a:rPr lang="en-US" dirty="0"/>
              <a:t>Explosion Isolation Valve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ABD8C-D6EA-2B6F-B2E6-D954E9D74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93"/>
          <a:stretch/>
        </p:blipFill>
        <p:spPr>
          <a:xfrm>
            <a:off x="6615972" y="159464"/>
            <a:ext cx="3536001" cy="3424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433654-BB2D-25F7-5FFC-207DDE0D7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316" y="3796144"/>
            <a:ext cx="4093427" cy="2905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204E40-DCB1-0543-26D6-49EEE517B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693" y="3796143"/>
            <a:ext cx="2928378" cy="268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41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6FC2-A91C-10F1-ED87-C9E4A411B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Retrofitting dust collectors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E256D1-8FE0-856F-1442-2A9147FB1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310" y="1287130"/>
            <a:ext cx="6253018" cy="498752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5346E3-BAF9-AED6-E02A-023AA210F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79175"/>
            <a:ext cx="4498544" cy="4195481"/>
          </a:xfrm>
        </p:spPr>
        <p:txBody>
          <a:bodyPr/>
          <a:lstStyle/>
          <a:p>
            <a:r>
              <a:rPr lang="en-US" dirty="0"/>
              <a:t>Select relief vents to fit between reinforcing ribs for easy installation</a:t>
            </a:r>
          </a:p>
          <a:p>
            <a:r>
              <a:rPr lang="en-US" dirty="0"/>
              <a:t>Consider pneumatic nibbler and punches to allow installation without </a:t>
            </a:r>
            <a:r>
              <a:rPr lang="en-US" dirty="0" err="1"/>
              <a:t>rebagging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66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242D-7897-5FE8-9175-1E7615A5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3EE20-7865-B1EB-9574-59D87981A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 accumulations</a:t>
            </a:r>
          </a:p>
          <a:p>
            <a:pPr lvl="1"/>
            <a:r>
              <a:rPr lang="en-US" dirty="0"/>
              <a:t>Consider painting flooring surfaces to highlight visible dust</a:t>
            </a:r>
          </a:p>
          <a:p>
            <a:pPr lvl="1"/>
            <a:r>
              <a:rPr lang="en-US" dirty="0"/>
              <a:t>Should always be able to see the floor color</a:t>
            </a:r>
          </a:p>
          <a:p>
            <a:r>
              <a:rPr lang="en-US" dirty="0"/>
              <a:t>Never “blow down” the process</a:t>
            </a:r>
          </a:p>
          <a:p>
            <a:r>
              <a:rPr lang="en-US" dirty="0"/>
              <a:t>Use vacuum systems rated for combustible dusts, or hand brushes &amp; brooms</a:t>
            </a:r>
          </a:p>
          <a:p>
            <a:pPr lvl="1"/>
            <a:r>
              <a:rPr lang="en-US" dirty="0"/>
              <a:t>Consider fixed vacuum systems for areas requiring frequent cleaning</a:t>
            </a:r>
          </a:p>
          <a:p>
            <a:pPr lvl="1"/>
            <a:r>
              <a:rPr lang="en-US" dirty="0"/>
              <a:t>Go after dust escape points aggressively</a:t>
            </a:r>
          </a:p>
        </p:txBody>
      </p:sp>
    </p:spTree>
    <p:extLst>
      <p:ext uri="{BB962C8B-B14F-4D97-AF65-F5344CB8AC3E}">
        <p14:creationId xmlns:p14="http://schemas.microsoft.com/office/powerpoint/2010/main" val="129850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56BF-F270-7D31-DD79-8634154D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 training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4BA29-D4F8-3BCF-0972-8B55CBE85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Hazard awareness</a:t>
            </a:r>
          </a:p>
          <a:p>
            <a:r>
              <a:rPr lang="en-US" altLang="en-US" dirty="0"/>
              <a:t>Preventive measures</a:t>
            </a:r>
          </a:p>
          <a:p>
            <a:r>
              <a:rPr lang="en-US" altLang="en-US" dirty="0"/>
              <a:t>Inspection &amp; reporting</a:t>
            </a:r>
          </a:p>
          <a:p>
            <a:r>
              <a:rPr lang="en-US" altLang="en-US" dirty="0"/>
              <a:t>Housekeeping methods</a:t>
            </a:r>
          </a:p>
          <a:p>
            <a:r>
              <a:rPr lang="en-US" altLang="en-US" dirty="0"/>
              <a:t>Special firefighting considerations</a:t>
            </a:r>
          </a:p>
          <a:p>
            <a:pPr lvl="1"/>
            <a:r>
              <a:rPr lang="en-US" altLang="en-US" dirty="0"/>
              <a:t>Fire extinguishers may suspend settled dust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51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9D2D84-24D8-EF48-3789-9BBF8084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893" y="2530900"/>
            <a:ext cx="9404723" cy="1400530"/>
          </a:xfrm>
        </p:spPr>
        <p:txBody>
          <a:bodyPr/>
          <a:lstStyle/>
          <a:p>
            <a:r>
              <a:rPr lang="en-US" dirty="0"/>
              <a:t>Questions or comments?</a:t>
            </a:r>
          </a:p>
        </p:txBody>
      </p:sp>
    </p:spTree>
    <p:extLst>
      <p:ext uri="{BB962C8B-B14F-4D97-AF65-F5344CB8AC3E}">
        <p14:creationId xmlns:p14="http://schemas.microsoft.com/office/powerpoint/2010/main" val="336956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FB21-3BCB-FBBB-CF45-F4FBF671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88447-F5FD-811F-1691-CB3A18963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01568" cy="4195481"/>
          </a:xfrm>
        </p:spPr>
        <p:txBody>
          <a:bodyPr>
            <a:normAutofit/>
          </a:bodyPr>
          <a:lstStyle/>
          <a:p>
            <a:r>
              <a:rPr lang="en-US" dirty="0"/>
              <a:t>Fundamentals; getting a feel for combustible dust hazards</a:t>
            </a:r>
          </a:p>
          <a:p>
            <a:pPr lvl="1"/>
            <a:r>
              <a:rPr lang="en-US" dirty="0"/>
              <a:t>Identify and classify</a:t>
            </a:r>
          </a:p>
          <a:p>
            <a:pPr lvl="1"/>
            <a:r>
              <a:rPr lang="en-US" dirty="0"/>
              <a:t>Key References</a:t>
            </a:r>
          </a:p>
          <a:p>
            <a:r>
              <a:rPr lang="en-US" dirty="0"/>
              <a:t>Look, we’ve been doing it this way for 30-years… </a:t>
            </a:r>
          </a:p>
          <a:p>
            <a:r>
              <a:rPr lang="en-US" dirty="0"/>
              <a:t>Dust Hazard Analysis</a:t>
            </a:r>
          </a:p>
          <a:p>
            <a:r>
              <a:rPr lang="en-US" dirty="0"/>
              <a:t>Process equipment, including dust collectors and bucket elevators</a:t>
            </a:r>
          </a:p>
          <a:p>
            <a:r>
              <a:rPr lang="en-US" dirty="0"/>
              <a:t>Housekeeping</a:t>
            </a:r>
          </a:p>
          <a:p>
            <a:pPr lvl="1"/>
            <a:r>
              <a:rPr lang="en-US" dirty="0"/>
              <a:t>Managing accumulations</a:t>
            </a:r>
          </a:p>
        </p:txBody>
      </p:sp>
    </p:spTree>
    <p:extLst>
      <p:ext uri="{BB962C8B-B14F-4D97-AF65-F5344CB8AC3E}">
        <p14:creationId xmlns:p14="http://schemas.microsoft.com/office/powerpoint/2010/main" val="127071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0D314-2560-A32E-9324-5D3DFE3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Identify and Classify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6F063-D113-6278-50F5-0758C1229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519643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/>
              <a:t>Material</a:t>
            </a:r>
          </a:p>
          <a:p>
            <a:pPr lvl="1"/>
            <a:r>
              <a:rPr lang="en-US" i="1" dirty="0"/>
              <a:t>Often but not always</a:t>
            </a:r>
            <a:r>
              <a:rPr lang="en-US" dirty="0"/>
              <a:t> organic, or metal</a:t>
            </a:r>
          </a:p>
          <a:p>
            <a:r>
              <a:rPr lang="en-US" dirty="0"/>
              <a:t>Small particle size, &lt; 420 um</a:t>
            </a:r>
          </a:p>
          <a:p>
            <a:r>
              <a:rPr lang="en-US" dirty="0"/>
              <a:t>Flash fire or explosion when suspended in air and ignited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9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1EC70-AE6C-5A50-E324-9ACF83955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/>
              <a:t>Common combustible dusts </a:t>
            </a:r>
            <a:br>
              <a:rPr lang="en-US" sz="2600"/>
            </a:br>
            <a:r>
              <a:rPr lang="en-US" sz="2600"/>
              <a:t>(NOT an exhaustive list)</a:t>
            </a:r>
            <a:br>
              <a:rPr lang="en-US" sz="2600"/>
            </a:br>
            <a:endParaRPr lang="en-US" sz="2600"/>
          </a:p>
        </p:txBody>
      </p:sp>
      <p:pic>
        <p:nvPicPr>
          <p:cNvPr id="5" name="Picture 4" descr="Open bags of varieties grain seeds">
            <a:extLst>
              <a:ext uri="{FF2B5EF4-FFF2-40B4-BE49-F238E27FC236}">
                <a16:creationId xmlns:a16="http://schemas.microsoft.com/office/drawing/2014/main" id="{BA34A58E-BF37-E853-BD4A-E59513B1C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03" r="30786" b="-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3A735-C530-1593-D9E9-B4DA97E71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Agricultural products – sugars, starches, flour, whey, wood flour, powdered milk</a:t>
            </a:r>
          </a:p>
          <a:p>
            <a:pPr>
              <a:lnSpc>
                <a:spcPct val="90000"/>
              </a:lnSpc>
            </a:pPr>
            <a:r>
              <a:rPr lang="en-US" sz="1400"/>
              <a:t>Agricultural dusts – plant processing dusts, starches, spices, food processing dusts</a:t>
            </a:r>
          </a:p>
          <a:p>
            <a:pPr>
              <a:lnSpc>
                <a:spcPct val="90000"/>
              </a:lnSpc>
            </a:pPr>
            <a:r>
              <a:rPr lang="en-US" sz="1400"/>
              <a:t>Carbonaceous dusts – soot, carbon black, coal, coke</a:t>
            </a:r>
          </a:p>
          <a:p>
            <a:pPr>
              <a:lnSpc>
                <a:spcPct val="90000"/>
              </a:lnSpc>
            </a:pPr>
            <a:r>
              <a:rPr lang="en-US" sz="1400"/>
              <a:t>Chemical dusts – calcium stearate, paraformaldehyde, adipic acid, sulfur, many others</a:t>
            </a:r>
          </a:p>
          <a:p>
            <a:pPr>
              <a:lnSpc>
                <a:spcPct val="90000"/>
              </a:lnSpc>
            </a:pPr>
            <a:r>
              <a:rPr lang="en-US" sz="1400"/>
              <a:t>Textile dusts – wool, silk, synthetic fibers</a:t>
            </a:r>
          </a:p>
          <a:p>
            <a:pPr>
              <a:lnSpc>
                <a:spcPct val="90000"/>
              </a:lnSpc>
            </a:pPr>
            <a:r>
              <a:rPr lang="en-US" sz="1400"/>
              <a:t>Metal dusts – aluminum, bronze, magnesium, zinc</a:t>
            </a:r>
          </a:p>
          <a:p>
            <a:pPr>
              <a:lnSpc>
                <a:spcPct val="90000"/>
              </a:lnSpc>
            </a:pPr>
            <a:r>
              <a:rPr lang="en-US" sz="1400"/>
              <a:t>Plastic dusts – LDPE, epoxy resins, phenolic resins, melamine resins, PVA, PVC, many others</a:t>
            </a:r>
          </a:p>
        </p:txBody>
      </p:sp>
    </p:spTree>
    <p:extLst>
      <p:ext uri="{BB962C8B-B14F-4D97-AF65-F5344CB8AC3E}">
        <p14:creationId xmlns:p14="http://schemas.microsoft.com/office/powerpoint/2010/main" val="49953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33F7-8FB8-7B3B-83A8-C7B31928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your material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0C9D29-58D6-12B3-4C53-837EAA14A9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4293" y="1557618"/>
          <a:ext cx="9544657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26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0EEE-5821-EFC4-4B61-B2F4BE68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Kst</a:t>
            </a:r>
            <a:r>
              <a:rPr lang="en-US" dirty="0"/>
              <a:t> Classes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83C55-E5C2-EEFD-543E-76F0D4DE4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St 0 		0 bar.m.s-1 				Does not explode</a:t>
            </a:r>
          </a:p>
          <a:p>
            <a:pPr marL="0" indent="0">
              <a:buNone/>
            </a:pPr>
            <a:r>
              <a:rPr lang="en-US" sz="2800" dirty="0"/>
              <a:t>St 1 		1 to 200 bar.m.s-1 		Weak explosion</a:t>
            </a:r>
          </a:p>
          <a:p>
            <a:pPr marL="0" indent="0">
              <a:buNone/>
            </a:pPr>
            <a:r>
              <a:rPr lang="en-US" sz="2800" dirty="0"/>
              <a:t>St 2 		201 to 300 bar.m.s-1 	Strong explosion</a:t>
            </a:r>
          </a:p>
          <a:p>
            <a:pPr marL="0" indent="0">
              <a:buNone/>
            </a:pPr>
            <a:r>
              <a:rPr lang="en-US" sz="2800" dirty="0"/>
              <a:t>St 3 		&gt; 300 bar.m.s-1			Very strong explosion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6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EC62-6FB5-0003-F5F1-C774CB4D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tests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1EE6A-3298-863F-5C89-1228FC10A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MIE – Minimum ignition energy</a:t>
            </a:r>
          </a:p>
          <a:p>
            <a:r>
              <a:rPr lang="en-US" dirty="0"/>
              <a:t>MEC – Minimum explosible concentration</a:t>
            </a:r>
          </a:p>
          <a:p>
            <a:r>
              <a:rPr lang="en-US" dirty="0"/>
              <a:t>Minimum autoignition temperature</a:t>
            </a:r>
          </a:p>
          <a:p>
            <a:r>
              <a:rPr lang="en-US" dirty="0"/>
              <a:t>Layer ignition test</a:t>
            </a:r>
          </a:p>
          <a:p>
            <a:endParaRPr lang="en-US" dirty="0"/>
          </a:p>
          <a:p>
            <a:r>
              <a:rPr lang="en-US" dirty="0"/>
              <a:t>Where to send the samples for analysis?</a:t>
            </a:r>
          </a:p>
          <a:p>
            <a:endParaRPr lang="en-US" dirty="0"/>
          </a:p>
          <a:p>
            <a:r>
              <a:rPr lang="en-US" dirty="0"/>
              <a:t>Is it okay to ship combustible dust samples?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6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C22F-2B66-6B9B-BA31-3085229C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Criteria for a combustible dust explosion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C24BE-2361-E959-4573-B1958009E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530" y="1583134"/>
            <a:ext cx="5947728" cy="4195481"/>
          </a:xfrm>
        </p:spPr>
        <p:txBody>
          <a:bodyPr/>
          <a:lstStyle/>
          <a:p>
            <a:r>
              <a:rPr lang="en-US" dirty="0"/>
              <a:t>Dispersion in air</a:t>
            </a:r>
          </a:p>
          <a:p>
            <a:pPr lvl="1"/>
            <a:r>
              <a:rPr lang="en-US" dirty="0"/>
              <a:t>Very high concentrations, not typical process/exhaust levels</a:t>
            </a:r>
          </a:p>
          <a:p>
            <a:pPr lvl="2"/>
            <a:r>
              <a:rPr lang="en-US" dirty="0"/>
              <a:t>MEC  (phenolic resin)  15 g/m3</a:t>
            </a:r>
          </a:p>
          <a:p>
            <a:r>
              <a:rPr lang="en-US" dirty="0"/>
              <a:t>Ignition Source - MIE</a:t>
            </a:r>
          </a:p>
          <a:p>
            <a:pPr lvl="1"/>
            <a:r>
              <a:rPr lang="en-US" dirty="0"/>
              <a:t>More energy needed than flammable vapors, but still can be ignited by some forms of static discharge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143C2-4B83-2DEF-0965-798FE40D1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369" y="1583135"/>
            <a:ext cx="4653168" cy="4423382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1D3409E-9CBD-FD48-A1A9-C14816E554FC}"/>
              </a:ext>
            </a:extLst>
          </p:cNvPr>
          <p:cNvSpPr txBox="1">
            <a:spLocks noChangeArrowheads="1"/>
          </p:cNvSpPr>
          <p:nvPr/>
        </p:nvSpPr>
        <p:spPr>
          <a:xfrm>
            <a:off x="603988" y="4697834"/>
            <a:ext cx="3950550" cy="1400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en-US" sz="1400" b="1" dirty="0"/>
              <a:t>Dusts</a:t>
            </a:r>
          </a:p>
          <a:p>
            <a:pPr lvl="1"/>
            <a:r>
              <a:rPr lang="en-US" altLang="en-US" sz="1200" b="1" dirty="0"/>
              <a:t>Aluminum                  10 </a:t>
            </a:r>
            <a:r>
              <a:rPr lang="en-US" altLang="en-US" sz="1200" b="1" dirty="0" err="1"/>
              <a:t>mJ</a:t>
            </a:r>
            <a:endParaRPr lang="en-US" altLang="en-US" sz="1200" b="1" dirty="0"/>
          </a:p>
          <a:p>
            <a:pPr lvl="1"/>
            <a:r>
              <a:rPr lang="en-US" altLang="en-US" sz="1200" b="1" dirty="0"/>
              <a:t>Epoxy Resin             &lt;10 </a:t>
            </a:r>
            <a:r>
              <a:rPr lang="en-US" altLang="en-US" sz="1200" b="1" dirty="0" err="1"/>
              <a:t>mJ</a:t>
            </a:r>
            <a:endParaRPr lang="en-US" altLang="en-US" sz="1200" b="1" dirty="0"/>
          </a:p>
          <a:p>
            <a:pPr lvl="1"/>
            <a:r>
              <a:rPr lang="en-US" altLang="en-US" sz="1200" b="1" dirty="0"/>
              <a:t>Milk Powder                50 </a:t>
            </a:r>
            <a:r>
              <a:rPr lang="en-US" altLang="en-US" sz="1200" b="1" dirty="0" err="1"/>
              <a:t>mJ</a:t>
            </a:r>
            <a:endParaRPr lang="en-US" altLang="en-US" sz="1200" b="1" dirty="0"/>
          </a:p>
          <a:p>
            <a:pPr lvl="1"/>
            <a:r>
              <a:rPr lang="en-US" altLang="en-US" sz="1200" b="1" dirty="0"/>
              <a:t>Phenolic Resin	        2-10 </a:t>
            </a:r>
            <a:r>
              <a:rPr lang="en-US" altLang="en-US" sz="1200" b="1" dirty="0" err="1"/>
              <a:t>mJ</a:t>
            </a:r>
            <a:endParaRPr lang="en-US" altLang="en-US" sz="1200" b="1" dirty="0"/>
          </a:p>
          <a:p>
            <a:pPr lvl="1"/>
            <a:r>
              <a:rPr lang="en-US" altLang="en-US" sz="1200" b="1" dirty="0"/>
              <a:t>Sugar                          30 </a:t>
            </a:r>
            <a:r>
              <a:rPr lang="en-US" altLang="en-US" sz="1200" b="1" dirty="0" err="1"/>
              <a:t>mJ</a:t>
            </a:r>
            <a:endParaRPr lang="en-US" altLang="en-US" sz="1200" b="1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3073789-0885-FEB8-898D-C3DC2CADAF65}"/>
              </a:ext>
            </a:extLst>
          </p:cNvPr>
          <p:cNvSpPr txBox="1">
            <a:spLocks noChangeArrowheads="1"/>
          </p:cNvSpPr>
          <p:nvPr/>
        </p:nvSpPr>
        <p:spPr>
          <a:xfrm>
            <a:off x="3758267" y="4697834"/>
            <a:ext cx="3679097" cy="25916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en-US" sz="1400" b="1" dirty="0"/>
              <a:t>Versus Vapors</a:t>
            </a:r>
          </a:p>
          <a:p>
            <a:pPr lvl="1"/>
            <a:r>
              <a:rPr lang="en-US" altLang="en-US" sz="1200" b="1" dirty="0"/>
              <a:t>Acetone                  1 </a:t>
            </a:r>
            <a:r>
              <a:rPr lang="en-US" altLang="en-US" sz="1200" b="1" dirty="0" err="1"/>
              <a:t>mJ</a:t>
            </a:r>
            <a:endParaRPr lang="en-US" altLang="en-US" sz="1200" b="1" dirty="0"/>
          </a:p>
          <a:p>
            <a:pPr lvl="1"/>
            <a:r>
              <a:rPr lang="en-US" altLang="en-US" sz="1200" b="1" dirty="0"/>
              <a:t>Benzene               0.2 </a:t>
            </a:r>
            <a:r>
              <a:rPr lang="en-US" altLang="en-US" sz="1200" b="1" dirty="0" err="1"/>
              <a:t>mJ</a:t>
            </a:r>
            <a:endParaRPr lang="en-US" altLang="en-US" sz="1200" b="1" dirty="0"/>
          </a:p>
          <a:p>
            <a:pPr lvl="1"/>
            <a:r>
              <a:rPr lang="en-US" altLang="en-US" sz="1200" b="1" dirty="0"/>
              <a:t>Heptane                0.2 </a:t>
            </a:r>
            <a:r>
              <a:rPr lang="en-US" altLang="en-US" sz="1200" b="1" dirty="0" err="1"/>
              <a:t>mJ</a:t>
            </a:r>
            <a:endParaRPr lang="en-US" altLang="en-US" sz="1200" b="1" dirty="0"/>
          </a:p>
          <a:p>
            <a:pPr lvl="1"/>
            <a:r>
              <a:rPr lang="en-US" altLang="en-US" sz="1200" b="1" dirty="0"/>
              <a:t>Toluene                 0.2 </a:t>
            </a:r>
            <a:r>
              <a:rPr lang="en-US" altLang="en-US" sz="1600" b="1" dirty="0" err="1"/>
              <a:t>mJ</a:t>
            </a:r>
            <a:endParaRPr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5119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5" name="Object 5">
            <a:extLst>
              <a:ext uri="{FF2B5EF4-FFF2-40B4-BE49-F238E27FC236}">
                <a16:creationId xmlns:a16="http://schemas.microsoft.com/office/drawing/2014/main" id="{3BA1DC80-28E6-B6AA-622F-EF6AF1284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364845"/>
              </p:ext>
            </p:extLst>
          </p:nvPr>
        </p:nvGraphicFramePr>
        <p:xfrm>
          <a:off x="1686188" y="1566602"/>
          <a:ext cx="7790576" cy="4942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715256" imgH="2991307" progId="Excel.Chart.8">
                  <p:embed/>
                </p:oleObj>
              </mc:Choice>
              <mc:Fallback>
                <p:oleObj name="Chart" r:id="rId2" imgW="4715256" imgH="2991307" progId="Excel.Chart.8">
                  <p:embed/>
                  <p:pic>
                    <p:nvPicPr>
                      <p:cNvPr id="15365" name="Object 5">
                        <a:extLst>
                          <a:ext uri="{FF2B5EF4-FFF2-40B4-BE49-F238E27FC236}">
                            <a16:creationId xmlns:a16="http://schemas.microsoft.com/office/drawing/2014/main" id="{3BA1DC80-28E6-B6AA-622F-EF6AF12849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188" y="1566602"/>
                        <a:ext cx="7790576" cy="4942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>
            <a:extLst>
              <a:ext uri="{FF2B5EF4-FFF2-40B4-BE49-F238E27FC236}">
                <a16:creationId xmlns:a16="http://schemas.microsoft.com/office/drawing/2014/main" id="{27CD041F-1A38-A1C7-A1BE-103D1D649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029" y="349251"/>
            <a:ext cx="55786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/>
              <a:t>Ignition Sources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347</TotalTime>
  <Words>739</Words>
  <Application>Microsoft Office PowerPoint</Application>
  <PresentationFormat>Widescreen</PresentationFormat>
  <Paragraphs>120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Segoe UI</vt:lpstr>
      <vt:lpstr>Wingdings 3</vt:lpstr>
      <vt:lpstr>Ion</vt:lpstr>
      <vt:lpstr>Chart</vt:lpstr>
      <vt:lpstr>Combating Combustible Dust in the Workplace</vt:lpstr>
      <vt:lpstr>Overview</vt:lpstr>
      <vt:lpstr> Identify and Classify</vt:lpstr>
      <vt:lpstr>Common combustible dusts  (NOT an exhaustive list) </vt:lpstr>
      <vt:lpstr>Testing your material</vt:lpstr>
      <vt:lpstr>Kst Classes </vt:lpstr>
      <vt:lpstr>Other tests </vt:lpstr>
      <vt:lpstr>Criteria for a combustible dust explosion</vt:lpstr>
      <vt:lpstr>PowerPoint Presentation</vt:lpstr>
      <vt:lpstr>Secondary explosions</vt:lpstr>
      <vt:lpstr>Key References</vt:lpstr>
      <vt:lpstr>We’ve been doing it this way for 30-years…</vt:lpstr>
      <vt:lpstr>Prevention</vt:lpstr>
      <vt:lpstr>Dust collectors and bucket elevators</vt:lpstr>
      <vt:lpstr>Retrofitting dust collectors</vt:lpstr>
      <vt:lpstr>Housekeeping</vt:lpstr>
      <vt:lpstr>Worker training topics</vt:lpstr>
      <vt:lpstr>Questions or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Combustible Dust Management</dc:title>
  <dc:creator>Krause, Jeffrey</dc:creator>
  <cp:lastModifiedBy>Trivedi, Savita</cp:lastModifiedBy>
  <cp:revision>7</cp:revision>
  <dcterms:created xsi:type="dcterms:W3CDTF">2023-04-27T01:09:52Z</dcterms:created>
  <dcterms:modified xsi:type="dcterms:W3CDTF">2023-04-28T12:06:10Z</dcterms:modified>
</cp:coreProperties>
</file>