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83" r:id="rId2"/>
    <p:sldId id="331" r:id="rId3"/>
    <p:sldId id="346" r:id="rId4"/>
    <p:sldId id="332" r:id="rId5"/>
    <p:sldId id="409" r:id="rId6"/>
    <p:sldId id="347" r:id="rId7"/>
    <p:sldId id="424" r:id="rId8"/>
    <p:sldId id="351" r:id="rId9"/>
    <p:sldId id="325" r:id="rId10"/>
    <p:sldId id="412" r:id="rId11"/>
    <p:sldId id="339" r:id="rId12"/>
    <p:sldId id="337" r:id="rId13"/>
    <p:sldId id="413" r:id="rId14"/>
    <p:sldId id="389" r:id="rId15"/>
    <p:sldId id="390" r:id="rId16"/>
    <p:sldId id="391" r:id="rId17"/>
    <p:sldId id="392" r:id="rId18"/>
    <p:sldId id="393" r:id="rId19"/>
    <p:sldId id="343" r:id="rId20"/>
    <p:sldId id="344" r:id="rId21"/>
    <p:sldId id="342" r:id="rId22"/>
    <p:sldId id="425" r:id="rId23"/>
    <p:sldId id="426" r:id="rId24"/>
    <p:sldId id="348" r:id="rId25"/>
    <p:sldId id="353" r:id="rId26"/>
    <p:sldId id="385" r:id="rId27"/>
    <p:sldId id="386" r:id="rId28"/>
    <p:sldId id="422" r:id="rId29"/>
    <p:sldId id="394" r:id="rId30"/>
    <p:sldId id="395" r:id="rId31"/>
    <p:sldId id="408" r:id="rId32"/>
    <p:sldId id="414" r:id="rId33"/>
    <p:sldId id="349" r:id="rId34"/>
    <p:sldId id="388" r:id="rId35"/>
    <p:sldId id="411" r:id="rId36"/>
    <p:sldId id="418" r:id="rId37"/>
    <p:sldId id="358" r:id="rId38"/>
    <p:sldId id="423" r:id="rId39"/>
    <p:sldId id="419" r:id="rId40"/>
    <p:sldId id="420" r:id="rId41"/>
    <p:sldId id="421" r:id="rId42"/>
    <p:sldId id="377" r:id="rId43"/>
    <p:sldId id="398" r:id="rId44"/>
    <p:sldId id="403" r:id="rId45"/>
    <p:sldId id="404" r:id="rId46"/>
    <p:sldId id="405" r:id="rId47"/>
    <p:sldId id="406" r:id="rId48"/>
    <p:sldId id="375" r:id="rId49"/>
    <p:sldId id="380" r:id="rId50"/>
    <p:sldId id="381" r:id="rId51"/>
    <p:sldId id="416" r:id="rId52"/>
    <p:sldId id="417" r:id="rId53"/>
    <p:sldId id="323"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A32"/>
    <a:srgbClr val="003B71"/>
    <a:srgbClr val="00A1DF"/>
    <a:srgbClr val="29BCB4"/>
    <a:srgbClr val="D1CCBD"/>
    <a:srgbClr val="00205B"/>
    <a:srgbClr val="9D968D"/>
    <a:srgbClr val="000000"/>
    <a:srgbClr val="4E3524"/>
    <a:srgbClr val="84795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6355" autoAdjust="0"/>
  </p:normalViewPr>
  <p:slideViewPr>
    <p:cSldViewPr snapToGrid="0" snapToObjects="1">
      <p:cViewPr varScale="1">
        <p:scale>
          <a:sx n="67" d="100"/>
          <a:sy n="67" d="100"/>
        </p:scale>
        <p:origin x="-1217" y="-87"/>
      </p:cViewPr>
      <p:guideLst>
        <p:guide orient="horz" pos="1620"/>
        <p:guide orient="horz" pos="2160"/>
        <p:guide pos="2880"/>
      </p:guideLst>
    </p:cSldViewPr>
  </p:slideViewPr>
  <p:outlineViewPr>
    <p:cViewPr>
      <p:scale>
        <a:sx n="33" d="100"/>
        <a:sy n="33" d="100"/>
      </p:scale>
      <p:origin x="0" y="-17112"/>
    </p:cViewPr>
  </p:outlineViewPr>
  <p:notesTextViewPr>
    <p:cViewPr>
      <p:scale>
        <a:sx n="100" d="100"/>
        <a:sy n="100" d="100"/>
      </p:scale>
      <p:origin x="0" y="0"/>
    </p:cViewPr>
  </p:notesTextViewPr>
  <p:sorterViewPr>
    <p:cViewPr varScale="1">
      <p:scale>
        <a:sx n="100" d="100"/>
        <a:sy n="100" d="100"/>
      </p:scale>
      <p:origin x="0" y="-894"/>
    </p:cViewPr>
  </p:sorterViewPr>
  <p:notesViewPr>
    <p:cSldViewPr snapToGrid="0" snapToObjects="1">
      <p:cViewPr varScale="1">
        <p:scale>
          <a:sx n="56" d="100"/>
          <a:sy n="56" d="100"/>
        </p:scale>
        <p:origin x="2832" y="7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70" tIns="46585" rIns="93170" bIns="46585" rtlCol="0"/>
          <a:lstStyle>
            <a:lvl1pPr algn="r">
              <a:defRPr sz="1200"/>
            </a:lvl1pPr>
          </a:lstStyle>
          <a:p>
            <a:fld id="{941F580B-0C73-491D-9196-6074CA9BB36A}" type="datetimeFigureOut">
              <a:rPr lang="en-US" smtClean="0"/>
              <a:pPr/>
              <a:t>3/4/2020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70" tIns="46585" rIns="93170" bIns="46585" rtlCol="0" anchor="b"/>
          <a:lstStyle>
            <a:lvl1pPr algn="r">
              <a:defRPr sz="1200"/>
            </a:lvl1pPr>
          </a:lstStyle>
          <a:p>
            <a:fld id="{7568B1EE-2F1F-474C-9F67-7BA507DE421D}" type="slidenum">
              <a:rPr lang="en-US" smtClean="0"/>
              <a:pPr/>
              <a:t>‹#›</a:t>
            </a:fld>
            <a:endParaRPr lang="en-US" dirty="0"/>
          </a:p>
        </p:txBody>
      </p:sp>
    </p:spTree>
    <p:extLst>
      <p:ext uri="{BB962C8B-B14F-4D97-AF65-F5344CB8AC3E}">
        <p14:creationId xmlns:p14="http://schemas.microsoft.com/office/powerpoint/2010/main" xmlns="" val="185747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1</a:t>
            </a:fld>
            <a:endParaRPr lang="en-US" dirty="0"/>
          </a:p>
        </p:txBody>
      </p:sp>
    </p:spTree>
    <p:extLst>
      <p:ext uri="{BB962C8B-B14F-4D97-AF65-F5344CB8AC3E}">
        <p14:creationId xmlns:p14="http://schemas.microsoft.com/office/powerpoint/2010/main" xmlns="" val="1661738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cap="all" baseline="0"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10</a:t>
            </a:fld>
            <a:endParaRPr lang="en-US" dirty="0"/>
          </a:p>
        </p:txBody>
      </p:sp>
    </p:spTree>
    <p:extLst>
      <p:ext uri="{BB962C8B-B14F-4D97-AF65-F5344CB8AC3E}">
        <p14:creationId xmlns:p14="http://schemas.microsoft.com/office/powerpoint/2010/main" xmlns="" val="307360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b="1" cap="all"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11</a:t>
            </a:fld>
            <a:endParaRPr lang="en-US" dirty="0"/>
          </a:p>
        </p:txBody>
      </p:sp>
    </p:spTree>
    <p:extLst>
      <p:ext uri="{BB962C8B-B14F-4D97-AF65-F5344CB8AC3E}">
        <p14:creationId xmlns:p14="http://schemas.microsoft.com/office/powerpoint/2010/main" xmlns="" val="42929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848483" cy="4356074"/>
          </a:xfrm>
        </p:spPr>
        <p:txBody>
          <a:bodyPr/>
          <a:lstStyle/>
          <a:p>
            <a:endParaRPr lang="en-US" sz="2400" b="1" cap="all"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12</a:t>
            </a:fld>
            <a:endParaRPr lang="en-US" dirty="0"/>
          </a:p>
        </p:txBody>
      </p:sp>
    </p:spTree>
    <p:extLst>
      <p:ext uri="{BB962C8B-B14F-4D97-AF65-F5344CB8AC3E}">
        <p14:creationId xmlns:p14="http://schemas.microsoft.com/office/powerpoint/2010/main" xmlns="" val="264354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848483" cy="4356074"/>
          </a:xfrm>
        </p:spPr>
        <p:txBody>
          <a:bodyPr/>
          <a:lstStyle/>
          <a:p>
            <a:endParaRPr lang="en-US" sz="2400"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13</a:t>
            </a:fld>
            <a:endParaRPr lang="en-US" dirty="0"/>
          </a:p>
        </p:txBody>
      </p:sp>
    </p:spTree>
    <p:extLst>
      <p:ext uri="{BB962C8B-B14F-4D97-AF65-F5344CB8AC3E}">
        <p14:creationId xmlns:p14="http://schemas.microsoft.com/office/powerpoint/2010/main" xmlns="" val="186686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cap="all" baseline="0" dirty="0"/>
          </a:p>
        </p:txBody>
      </p:sp>
      <p:sp>
        <p:nvSpPr>
          <p:cNvPr id="4" name="Slide Number Placeholder 3"/>
          <p:cNvSpPr>
            <a:spLocks noGrp="1"/>
          </p:cNvSpPr>
          <p:nvPr>
            <p:ph type="sldNum" sz="quarter" idx="10"/>
          </p:nvPr>
        </p:nvSpPr>
        <p:spPr/>
        <p:txBody>
          <a:bodyPr/>
          <a:lstStyle/>
          <a:p>
            <a:pPr>
              <a:defRPr/>
            </a:pPr>
            <a:fld id="{55A88754-4FE3-4265-ABE7-6BF2CDAFB497}" type="slidenum">
              <a:rPr lang="en-US" smtClean="0"/>
              <a:pPr>
                <a:defRPr/>
              </a:pPr>
              <a:t>14</a:t>
            </a:fld>
            <a:endParaRPr lang="en-US" dirty="0"/>
          </a:p>
        </p:txBody>
      </p:sp>
    </p:spTree>
    <p:extLst>
      <p:ext uri="{BB962C8B-B14F-4D97-AF65-F5344CB8AC3E}">
        <p14:creationId xmlns:p14="http://schemas.microsoft.com/office/powerpoint/2010/main" xmlns="" val="213048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15</a:t>
            </a:fld>
            <a:endParaRPr lang="en-US" dirty="0"/>
          </a:p>
        </p:txBody>
      </p:sp>
    </p:spTree>
    <p:extLst>
      <p:ext uri="{BB962C8B-B14F-4D97-AF65-F5344CB8AC3E}">
        <p14:creationId xmlns:p14="http://schemas.microsoft.com/office/powerpoint/2010/main" xmlns="" val="107663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cap="all"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55A88754-4FE3-4265-ABE7-6BF2CDAFB497}" type="slidenum">
              <a:rPr lang="en-US" smtClean="0"/>
              <a:pPr>
                <a:defRPr/>
              </a:pPr>
              <a:t>16</a:t>
            </a:fld>
            <a:endParaRPr lang="en-US" dirty="0"/>
          </a:p>
        </p:txBody>
      </p:sp>
    </p:spTree>
    <p:extLst>
      <p:ext uri="{BB962C8B-B14F-4D97-AF65-F5344CB8AC3E}">
        <p14:creationId xmlns:p14="http://schemas.microsoft.com/office/powerpoint/2010/main" xmlns="" val="130386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17</a:t>
            </a:fld>
            <a:endParaRPr lang="en-US" dirty="0"/>
          </a:p>
        </p:txBody>
      </p:sp>
    </p:spTree>
    <p:extLst>
      <p:ext uri="{BB962C8B-B14F-4D97-AF65-F5344CB8AC3E}">
        <p14:creationId xmlns:p14="http://schemas.microsoft.com/office/powerpoint/2010/main" xmlns="" val="365088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18</a:t>
            </a:fld>
            <a:endParaRPr lang="en-US" dirty="0"/>
          </a:p>
        </p:txBody>
      </p:sp>
    </p:spTree>
    <p:extLst>
      <p:ext uri="{BB962C8B-B14F-4D97-AF65-F5344CB8AC3E}">
        <p14:creationId xmlns:p14="http://schemas.microsoft.com/office/powerpoint/2010/main" xmlns="" val="141885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19</a:t>
            </a:fld>
            <a:endParaRPr lang="en-US" dirty="0"/>
          </a:p>
        </p:txBody>
      </p:sp>
    </p:spTree>
    <p:extLst>
      <p:ext uri="{BB962C8B-B14F-4D97-AF65-F5344CB8AC3E}">
        <p14:creationId xmlns:p14="http://schemas.microsoft.com/office/powerpoint/2010/main" xmlns="" val="98050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2</a:t>
            </a:fld>
            <a:endParaRPr lang="en-US" dirty="0"/>
          </a:p>
        </p:txBody>
      </p:sp>
    </p:spTree>
    <p:extLst>
      <p:ext uri="{BB962C8B-B14F-4D97-AF65-F5344CB8AC3E}">
        <p14:creationId xmlns:p14="http://schemas.microsoft.com/office/powerpoint/2010/main" xmlns="" val="4115718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20</a:t>
            </a:fld>
            <a:endParaRPr lang="en-US" dirty="0"/>
          </a:p>
        </p:txBody>
      </p:sp>
    </p:spTree>
    <p:extLst>
      <p:ext uri="{BB962C8B-B14F-4D97-AF65-F5344CB8AC3E}">
        <p14:creationId xmlns:p14="http://schemas.microsoft.com/office/powerpoint/2010/main" xmlns="" val="2518315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21</a:t>
            </a:fld>
            <a:endParaRPr lang="en-US" dirty="0"/>
          </a:p>
        </p:txBody>
      </p:sp>
    </p:spTree>
    <p:extLst>
      <p:ext uri="{BB962C8B-B14F-4D97-AF65-F5344CB8AC3E}">
        <p14:creationId xmlns:p14="http://schemas.microsoft.com/office/powerpoint/2010/main" xmlns="" val="2839140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22</a:t>
            </a:fld>
            <a:endParaRPr lang="en-US" dirty="0"/>
          </a:p>
        </p:txBody>
      </p:sp>
    </p:spTree>
    <p:extLst>
      <p:ext uri="{BB962C8B-B14F-4D97-AF65-F5344CB8AC3E}">
        <p14:creationId xmlns:p14="http://schemas.microsoft.com/office/powerpoint/2010/main" xmlns="" val="2353210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23</a:t>
            </a:fld>
            <a:endParaRPr lang="en-US" dirty="0"/>
          </a:p>
        </p:txBody>
      </p:sp>
    </p:spTree>
    <p:extLst>
      <p:ext uri="{BB962C8B-B14F-4D97-AF65-F5344CB8AC3E}">
        <p14:creationId xmlns:p14="http://schemas.microsoft.com/office/powerpoint/2010/main" xmlns="" val="681121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24</a:t>
            </a:fld>
            <a:endParaRPr lang="en-US" dirty="0"/>
          </a:p>
        </p:txBody>
      </p:sp>
    </p:spTree>
    <p:extLst>
      <p:ext uri="{BB962C8B-B14F-4D97-AF65-F5344CB8AC3E}">
        <p14:creationId xmlns:p14="http://schemas.microsoft.com/office/powerpoint/2010/main" xmlns="" val="1580218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25</a:t>
            </a:fld>
            <a:endParaRPr lang="en-US" dirty="0"/>
          </a:p>
        </p:txBody>
      </p:sp>
    </p:spTree>
    <p:extLst>
      <p:ext uri="{BB962C8B-B14F-4D97-AF65-F5344CB8AC3E}">
        <p14:creationId xmlns:p14="http://schemas.microsoft.com/office/powerpoint/2010/main" xmlns="" val="101827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26</a:t>
            </a:fld>
            <a:endParaRPr lang="en-US" dirty="0"/>
          </a:p>
        </p:txBody>
      </p:sp>
    </p:spTree>
    <p:extLst>
      <p:ext uri="{BB962C8B-B14F-4D97-AF65-F5344CB8AC3E}">
        <p14:creationId xmlns:p14="http://schemas.microsoft.com/office/powerpoint/2010/main" xmlns="" val="421850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27</a:t>
            </a:fld>
            <a:endParaRPr lang="en-US" dirty="0"/>
          </a:p>
        </p:txBody>
      </p:sp>
    </p:spTree>
    <p:extLst>
      <p:ext uri="{BB962C8B-B14F-4D97-AF65-F5344CB8AC3E}">
        <p14:creationId xmlns:p14="http://schemas.microsoft.com/office/powerpoint/2010/main" xmlns="" val="236117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all" baseline="0" dirty="0"/>
          </a:p>
          <a:p>
            <a:endParaRPr lang="en-US" b="0" cap="all" baseline="0" dirty="0"/>
          </a:p>
          <a:p>
            <a:endParaRPr lang="en-US" b="0" cap="all"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28</a:t>
            </a:fld>
            <a:endParaRPr lang="en-US" dirty="0"/>
          </a:p>
        </p:txBody>
      </p:sp>
    </p:spTree>
    <p:extLst>
      <p:ext uri="{BB962C8B-B14F-4D97-AF65-F5344CB8AC3E}">
        <p14:creationId xmlns:p14="http://schemas.microsoft.com/office/powerpoint/2010/main" xmlns="" val="862675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29</a:t>
            </a:fld>
            <a:endParaRPr lang="en-US" dirty="0"/>
          </a:p>
        </p:txBody>
      </p:sp>
    </p:spTree>
    <p:extLst>
      <p:ext uri="{BB962C8B-B14F-4D97-AF65-F5344CB8AC3E}">
        <p14:creationId xmlns:p14="http://schemas.microsoft.com/office/powerpoint/2010/main" xmlns="" val="130543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AutoNum type="arabicParenBoth"/>
            </a:pPr>
            <a:endParaRPr lang="en-US" cap="all"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3</a:t>
            </a:fld>
            <a:endParaRPr lang="en-US" dirty="0"/>
          </a:p>
        </p:txBody>
      </p:sp>
    </p:spTree>
    <p:extLst>
      <p:ext uri="{BB962C8B-B14F-4D97-AF65-F5344CB8AC3E}">
        <p14:creationId xmlns:p14="http://schemas.microsoft.com/office/powerpoint/2010/main" xmlns="" val="2255324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30</a:t>
            </a:fld>
            <a:endParaRPr lang="en-US" dirty="0"/>
          </a:p>
        </p:txBody>
      </p:sp>
    </p:spTree>
    <p:extLst>
      <p:ext uri="{BB962C8B-B14F-4D97-AF65-F5344CB8AC3E}">
        <p14:creationId xmlns:p14="http://schemas.microsoft.com/office/powerpoint/2010/main" xmlns="" val="700997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cap="all"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31</a:t>
            </a:fld>
            <a:endParaRPr lang="en-US" dirty="0"/>
          </a:p>
        </p:txBody>
      </p:sp>
    </p:spTree>
    <p:extLst>
      <p:ext uri="{BB962C8B-B14F-4D97-AF65-F5344CB8AC3E}">
        <p14:creationId xmlns:p14="http://schemas.microsoft.com/office/powerpoint/2010/main" xmlns="" val="1332055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32</a:t>
            </a:fld>
            <a:endParaRPr lang="en-US" dirty="0"/>
          </a:p>
        </p:txBody>
      </p:sp>
    </p:spTree>
    <p:extLst>
      <p:ext uri="{BB962C8B-B14F-4D97-AF65-F5344CB8AC3E}">
        <p14:creationId xmlns:p14="http://schemas.microsoft.com/office/powerpoint/2010/main" xmlns="" val="2214999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33</a:t>
            </a:fld>
            <a:endParaRPr lang="en-US" dirty="0"/>
          </a:p>
        </p:txBody>
      </p:sp>
    </p:spTree>
    <p:extLst>
      <p:ext uri="{BB962C8B-B14F-4D97-AF65-F5344CB8AC3E}">
        <p14:creationId xmlns:p14="http://schemas.microsoft.com/office/powerpoint/2010/main" xmlns="" val="929135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cap="all" baseline="0"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34</a:t>
            </a:fld>
            <a:endParaRPr lang="en-US" dirty="0"/>
          </a:p>
        </p:txBody>
      </p:sp>
    </p:spTree>
    <p:extLst>
      <p:ext uri="{BB962C8B-B14F-4D97-AF65-F5344CB8AC3E}">
        <p14:creationId xmlns:p14="http://schemas.microsoft.com/office/powerpoint/2010/main" xmlns="" val="1460642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35</a:t>
            </a:fld>
            <a:endParaRPr lang="en-US" dirty="0"/>
          </a:p>
        </p:txBody>
      </p:sp>
    </p:spTree>
    <p:extLst>
      <p:ext uri="{BB962C8B-B14F-4D97-AF65-F5344CB8AC3E}">
        <p14:creationId xmlns:p14="http://schemas.microsoft.com/office/powerpoint/2010/main" xmlns="" val="4284983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36</a:t>
            </a:fld>
            <a:endParaRPr lang="en-US" dirty="0"/>
          </a:p>
        </p:txBody>
      </p:sp>
    </p:spTree>
    <p:extLst>
      <p:ext uri="{BB962C8B-B14F-4D97-AF65-F5344CB8AC3E}">
        <p14:creationId xmlns:p14="http://schemas.microsoft.com/office/powerpoint/2010/main" xmlns="" val="1254607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cap="all"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sz="1400"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37</a:t>
            </a:fld>
            <a:endParaRPr lang="en-US" dirty="0"/>
          </a:p>
        </p:txBody>
      </p:sp>
    </p:spTree>
    <p:extLst>
      <p:ext uri="{BB962C8B-B14F-4D97-AF65-F5344CB8AC3E}">
        <p14:creationId xmlns:p14="http://schemas.microsoft.com/office/powerpoint/2010/main" xmlns="" val="1119717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cap="all"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38</a:t>
            </a:fld>
            <a:endParaRPr lang="en-US" dirty="0"/>
          </a:p>
        </p:txBody>
      </p:sp>
    </p:spTree>
    <p:extLst>
      <p:ext uri="{BB962C8B-B14F-4D97-AF65-F5344CB8AC3E}">
        <p14:creationId xmlns:p14="http://schemas.microsoft.com/office/powerpoint/2010/main" xmlns="" val="4225916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39</a:t>
            </a:fld>
            <a:endParaRPr lang="en-US" dirty="0"/>
          </a:p>
        </p:txBody>
      </p:sp>
    </p:spTree>
    <p:extLst>
      <p:ext uri="{BB962C8B-B14F-4D97-AF65-F5344CB8AC3E}">
        <p14:creationId xmlns:p14="http://schemas.microsoft.com/office/powerpoint/2010/main" xmlns="" val="53837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3"/>
            <a:ext cx="5813645" cy="4356074"/>
          </a:xfrm>
        </p:spPr>
        <p:txBody>
          <a:bodyPr/>
          <a:lstStyle/>
          <a:p>
            <a:endParaRPr lang="en-US" sz="2000" b="1"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4</a:t>
            </a:fld>
            <a:endParaRPr lang="en-US" dirty="0"/>
          </a:p>
        </p:txBody>
      </p:sp>
    </p:spTree>
    <p:extLst>
      <p:ext uri="{BB962C8B-B14F-4D97-AF65-F5344CB8AC3E}">
        <p14:creationId xmlns:p14="http://schemas.microsoft.com/office/powerpoint/2010/main" xmlns="" val="2569954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40</a:t>
            </a:fld>
            <a:endParaRPr lang="en-US" dirty="0"/>
          </a:p>
        </p:txBody>
      </p:sp>
    </p:spTree>
    <p:extLst>
      <p:ext uri="{BB962C8B-B14F-4D97-AF65-F5344CB8AC3E}">
        <p14:creationId xmlns:p14="http://schemas.microsoft.com/office/powerpoint/2010/main" xmlns="" val="2240659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41</a:t>
            </a:fld>
            <a:endParaRPr lang="en-US" dirty="0"/>
          </a:p>
        </p:txBody>
      </p:sp>
    </p:spTree>
    <p:extLst>
      <p:ext uri="{BB962C8B-B14F-4D97-AF65-F5344CB8AC3E}">
        <p14:creationId xmlns:p14="http://schemas.microsoft.com/office/powerpoint/2010/main" xmlns="" val="3005252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42</a:t>
            </a:fld>
            <a:endParaRPr lang="en-US" dirty="0"/>
          </a:p>
        </p:txBody>
      </p:sp>
    </p:spTree>
    <p:extLst>
      <p:ext uri="{BB962C8B-B14F-4D97-AF65-F5344CB8AC3E}">
        <p14:creationId xmlns:p14="http://schemas.microsoft.com/office/powerpoint/2010/main" xmlns="" val="3268947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43</a:t>
            </a:fld>
            <a:endParaRPr lang="en-US" dirty="0"/>
          </a:p>
        </p:txBody>
      </p:sp>
    </p:spTree>
    <p:extLst>
      <p:ext uri="{BB962C8B-B14F-4D97-AF65-F5344CB8AC3E}">
        <p14:creationId xmlns:p14="http://schemas.microsoft.com/office/powerpoint/2010/main" xmlns="" val="1861795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44</a:t>
            </a:fld>
            <a:endParaRPr lang="en-US" dirty="0"/>
          </a:p>
        </p:txBody>
      </p:sp>
    </p:spTree>
    <p:extLst>
      <p:ext uri="{BB962C8B-B14F-4D97-AF65-F5344CB8AC3E}">
        <p14:creationId xmlns:p14="http://schemas.microsoft.com/office/powerpoint/2010/main" xmlns="" val="1901748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45</a:t>
            </a:fld>
            <a:endParaRPr lang="en-US" dirty="0"/>
          </a:p>
        </p:txBody>
      </p:sp>
    </p:spTree>
    <p:extLst>
      <p:ext uri="{BB962C8B-B14F-4D97-AF65-F5344CB8AC3E}">
        <p14:creationId xmlns:p14="http://schemas.microsoft.com/office/powerpoint/2010/main" xmlns="" val="1960563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46</a:t>
            </a:fld>
            <a:endParaRPr lang="en-US" dirty="0"/>
          </a:p>
        </p:txBody>
      </p:sp>
    </p:spTree>
    <p:extLst>
      <p:ext uri="{BB962C8B-B14F-4D97-AF65-F5344CB8AC3E}">
        <p14:creationId xmlns:p14="http://schemas.microsoft.com/office/powerpoint/2010/main" xmlns="" val="4167811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47</a:t>
            </a:fld>
            <a:endParaRPr lang="en-US" dirty="0"/>
          </a:p>
        </p:txBody>
      </p:sp>
    </p:spTree>
    <p:extLst>
      <p:ext uri="{BB962C8B-B14F-4D97-AF65-F5344CB8AC3E}">
        <p14:creationId xmlns:p14="http://schemas.microsoft.com/office/powerpoint/2010/main" xmlns="" val="2319334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anose="020B0604020202020204" pitchFamily="34" charset="0"/>
              <a:buChar char="•"/>
            </a:pPr>
            <a:endParaRPr lang="en-US" sz="1600" b="1"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48</a:t>
            </a:fld>
            <a:endParaRPr lang="en-US" dirty="0"/>
          </a:p>
        </p:txBody>
      </p:sp>
    </p:spTree>
    <p:extLst>
      <p:ext uri="{BB962C8B-B14F-4D97-AF65-F5344CB8AC3E}">
        <p14:creationId xmlns:p14="http://schemas.microsoft.com/office/powerpoint/2010/main" xmlns="" val="4087434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49</a:t>
            </a:fld>
            <a:endParaRPr lang="en-US" dirty="0"/>
          </a:p>
        </p:txBody>
      </p:sp>
    </p:spTree>
    <p:extLst>
      <p:ext uri="{BB962C8B-B14F-4D97-AF65-F5344CB8AC3E}">
        <p14:creationId xmlns:p14="http://schemas.microsoft.com/office/powerpoint/2010/main" xmlns="" val="418333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3"/>
            <a:ext cx="5813645" cy="4356074"/>
          </a:xfrm>
        </p:spPr>
        <p:txBody>
          <a:bodyPr/>
          <a:lstStyle/>
          <a:p>
            <a:endParaRPr lang="en-US" sz="2000" b="1" cap="all"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5</a:t>
            </a:fld>
            <a:endParaRPr lang="en-US" dirty="0"/>
          </a:p>
        </p:txBody>
      </p:sp>
    </p:spTree>
    <p:extLst>
      <p:ext uri="{BB962C8B-B14F-4D97-AF65-F5344CB8AC3E}">
        <p14:creationId xmlns:p14="http://schemas.microsoft.com/office/powerpoint/2010/main" xmlns="" val="480901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50</a:t>
            </a:fld>
            <a:endParaRPr lang="en-US" dirty="0"/>
          </a:p>
        </p:txBody>
      </p:sp>
    </p:spTree>
    <p:extLst>
      <p:ext uri="{BB962C8B-B14F-4D97-AF65-F5344CB8AC3E}">
        <p14:creationId xmlns:p14="http://schemas.microsoft.com/office/powerpoint/2010/main" xmlns="" val="7745732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51</a:t>
            </a:fld>
            <a:endParaRPr lang="en-US" dirty="0"/>
          </a:p>
        </p:txBody>
      </p:sp>
    </p:spTree>
    <p:extLst>
      <p:ext uri="{BB962C8B-B14F-4D97-AF65-F5344CB8AC3E}">
        <p14:creationId xmlns:p14="http://schemas.microsoft.com/office/powerpoint/2010/main" xmlns="" val="3481761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52</a:t>
            </a:fld>
            <a:endParaRPr lang="en-US" dirty="0"/>
          </a:p>
        </p:txBody>
      </p:sp>
    </p:spTree>
    <p:extLst>
      <p:ext uri="{BB962C8B-B14F-4D97-AF65-F5344CB8AC3E}">
        <p14:creationId xmlns:p14="http://schemas.microsoft.com/office/powerpoint/2010/main" xmlns="" val="3393780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53</a:t>
            </a:fld>
            <a:endParaRPr lang="en-US" dirty="0"/>
          </a:p>
        </p:txBody>
      </p:sp>
    </p:spTree>
    <p:extLst>
      <p:ext uri="{BB962C8B-B14F-4D97-AF65-F5344CB8AC3E}">
        <p14:creationId xmlns:p14="http://schemas.microsoft.com/office/powerpoint/2010/main" xmlns="" val="53466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6</a:t>
            </a:fld>
            <a:endParaRPr lang="en-US" dirty="0"/>
          </a:p>
        </p:txBody>
      </p:sp>
    </p:spTree>
    <p:extLst>
      <p:ext uri="{BB962C8B-B14F-4D97-AF65-F5344CB8AC3E}">
        <p14:creationId xmlns:p14="http://schemas.microsoft.com/office/powerpoint/2010/main" xmlns="" val="108712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3"/>
            <a:ext cx="5813645" cy="4356074"/>
          </a:xfrm>
        </p:spPr>
        <p:txBody>
          <a:bodyPr/>
          <a:lstStyle/>
          <a:p>
            <a:endParaRPr lang="en-US" sz="2000" dirty="0"/>
          </a:p>
        </p:txBody>
      </p:sp>
      <p:sp>
        <p:nvSpPr>
          <p:cNvPr id="4" name="Slide Number Placeholder 3"/>
          <p:cNvSpPr>
            <a:spLocks noGrp="1"/>
          </p:cNvSpPr>
          <p:nvPr>
            <p:ph type="sldNum" sz="quarter" idx="10"/>
          </p:nvPr>
        </p:nvSpPr>
        <p:spPr/>
        <p:txBody>
          <a:bodyPr/>
          <a:lstStyle/>
          <a:p>
            <a:fld id="{7568B1EE-2F1F-474C-9F67-7BA507DE421D}" type="slidenum">
              <a:rPr lang="en-US" smtClean="0"/>
              <a:pPr/>
              <a:t>7</a:t>
            </a:fld>
            <a:endParaRPr lang="en-US" dirty="0"/>
          </a:p>
        </p:txBody>
      </p:sp>
    </p:spTree>
    <p:extLst>
      <p:ext uri="{BB962C8B-B14F-4D97-AF65-F5344CB8AC3E}">
        <p14:creationId xmlns:p14="http://schemas.microsoft.com/office/powerpoint/2010/main" xmlns="" val="181029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A88754-4FE3-4265-ABE7-6BF2CDAFB497}" type="slidenum">
              <a:rPr lang="en-US" smtClean="0"/>
              <a:pPr>
                <a:defRPr/>
              </a:pPr>
              <a:t>8</a:t>
            </a:fld>
            <a:endParaRPr lang="en-US" dirty="0"/>
          </a:p>
        </p:txBody>
      </p:sp>
    </p:spTree>
    <p:extLst>
      <p:ext uri="{BB962C8B-B14F-4D97-AF65-F5344CB8AC3E}">
        <p14:creationId xmlns:p14="http://schemas.microsoft.com/office/powerpoint/2010/main" xmlns="" val="264509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cap="all" baseline="0" dirty="0">
              <a:solidFill>
                <a:srgbClr val="FF0000"/>
              </a:solidFill>
            </a:endParaRPr>
          </a:p>
        </p:txBody>
      </p:sp>
      <p:sp>
        <p:nvSpPr>
          <p:cNvPr id="4" name="Slide Number Placeholder 3"/>
          <p:cNvSpPr>
            <a:spLocks noGrp="1"/>
          </p:cNvSpPr>
          <p:nvPr>
            <p:ph type="sldNum" sz="quarter" idx="10"/>
          </p:nvPr>
        </p:nvSpPr>
        <p:spPr/>
        <p:txBody>
          <a:bodyPr/>
          <a:lstStyle/>
          <a:p>
            <a:fld id="{7568B1EE-2F1F-474C-9F67-7BA507DE421D}" type="slidenum">
              <a:rPr lang="en-US" smtClean="0"/>
              <a:pPr/>
              <a:t>9</a:t>
            </a:fld>
            <a:endParaRPr lang="en-US" dirty="0"/>
          </a:p>
        </p:txBody>
      </p:sp>
    </p:spTree>
    <p:extLst>
      <p:ext uri="{BB962C8B-B14F-4D97-AF65-F5344CB8AC3E}">
        <p14:creationId xmlns:p14="http://schemas.microsoft.com/office/powerpoint/2010/main" xmlns="" val="898618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01">
    <p:spTree>
      <p:nvGrpSpPr>
        <p:cNvPr id="1" name=""/>
        <p:cNvGrpSpPr/>
        <p:nvPr/>
      </p:nvGrpSpPr>
      <p:grpSpPr>
        <a:xfrm>
          <a:off x="0" y="0"/>
          <a:ext cx="0" cy="0"/>
          <a:chOff x="0" y="0"/>
          <a:chExt cx="0" cy="0"/>
        </a:xfrm>
      </p:grpSpPr>
      <p:sp>
        <p:nvSpPr>
          <p:cNvPr id="3" name="Text Placeholder 14"/>
          <p:cNvSpPr>
            <a:spLocks noGrp="1"/>
          </p:cNvSpPr>
          <p:nvPr>
            <p:ph type="body" sz="quarter" idx="11"/>
          </p:nvPr>
        </p:nvSpPr>
        <p:spPr>
          <a:xfrm>
            <a:off x="783325" y="1131456"/>
            <a:ext cx="5475037" cy="3922816"/>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a:t>Click to edit Master text styles</a:t>
            </a:r>
          </a:p>
        </p:txBody>
      </p:sp>
      <p:pic>
        <p:nvPicPr>
          <p:cNvPr id="5" name="Picture 4" descr="Suite of Arrows 14.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350722" y="1131456"/>
            <a:ext cx="13963992" cy="3922816"/>
          </a:xfrm>
          <a:prstGeom prst="rect">
            <a:avLst/>
          </a:prstGeom>
        </p:spPr>
      </p:pic>
      <p:pic>
        <p:nvPicPr>
          <p:cNvPr id="8" name="Picture 7" descr="NAHB 2L Color png.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857132" y="5770880"/>
            <a:ext cx="1050445" cy="731858"/>
          </a:xfrm>
          <a:prstGeom prst="rect">
            <a:avLst/>
          </a:prstGeom>
        </p:spPr>
      </p:pic>
    </p:spTree>
    <p:extLst>
      <p:ext uri="{BB962C8B-B14F-4D97-AF65-F5344CB8AC3E}">
        <p14:creationId xmlns:p14="http://schemas.microsoft.com/office/powerpoint/2010/main" xmlns="" val="213664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2" name="Text Placeholder 2"/>
          <p:cNvSpPr>
            <a:spLocks noGrp="1"/>
          </p:cNvSpPr>
          <p:nvPr>
            <p:ph type="body" sz="quarter" idx="10" hasCustomPrompt="1"/>
          </p:nvPr>
        </p:nvSpPr>
        <p:spPr>
          <a:xfrm>
            <a:off x="1465856" y="95095"/>
            <a:ext cx="3888465" cy="1508116"/>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13" name="Text Placeholder 5"/>
          <p:cNvSpPr>
            <a:spLocks noGrp="1"/>
          </p:cNvSpPr>
          <p:nvPr>
            <p:ph type="body" sz="quarter" idx="11" hasCustomPrompt="1"/>
          </p:nvPr>
        </p:nvSpPr>
        <p:spPr>
          <a:xfrm>
            <a:off x="1465856" y="1872462"/>
            <a:ext cx="3888465" cy="2768811"/>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742950" indent="-285750">
              <a:buFont typeface="Arial"/>
              <a:buChar char="•"/>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p>
          <a:p>
            <a:pPr lvl="1"/>
            <a:r>
              <a:rPr lang="en-US" sz="1500" dirty="0">
                <a:solidFill>
                  <a:srgbClr val="3D3935"/>
                </a:solidFill>
                <a:latin typeface="Calibri"/>
              </a:rPr>
              <a:t>Bullet one</a:t>
            </a:r>
          </a:p>
          <a:p>
            <a:pPr lvl="1"/>
            <a:r>
              <a:rPr lang="en-US" sz="1500" dirty="0">
                <a:solidFill>
                  <a:srgbClr val="3D3935"/>
                </a:solidFill>
                <a:latin typeface="Calibri"/>
              </a:rPr>
              <a:t>Bullet two</a:t>
            </a:r>
            <a:endParaRPr lang="en-US" dirty="0"/>
          </a:p>
        </p:txBody>
      </p:sp>
      <p:sp>
        <p:nvSpPr>
          <p:cNvPr id="4" name="Picture Placeholder 3"/>
          <p:cNvSpPr>
            <a:spLocks noGrp="1"/>
          </p:cNvSpPr>
          <p:nvPr>
            <p:ph type="pic" sz="quarter" idx="13"/>
          </p:nvPr>
        </p:nvSpPr>
        <p:spPr>
          <a:xfrm>
            <a:off x="5621339" y="271405"/>
            <a:ext cx="3005137" cy="2984500"/>
          </a:xfrm>
          <a:prstGeom prst="rect">
            <a:avLst/>
          </a:prstGeom>
        </p:spPr>
        <p:txBody>
          <a:bodyPr vert="horz"/>
          <a:lstStyle/>
          <a:p>
            <a:r>
              <a:rPr lang="en-US" dirty="0"/>
              <a:t>Click icon to add picture</a:t>
            </a:r>
          </a:p>
        </p:txBody>
      </p:sp>
      <p:sp>
        <p:nvSpPr>
          <p:cNvPr id="16" name="Picture Placeholder 3"/>
          <p:cNvSpPr>
            <a:spLocks noGrp="1"/>
          </p:cNvSpPr>
          <p:nvPr>
            <p:ph type="pic" sz="quarter" idx="14"/>
          </p:nvPr>
        </p:nvSpPr>
        <p:spPr>
          <a:xfrm>
            <a:off x="5621447" y="3545802"/>
            <a:ext cx="3005137" cy="2984500"/>
          </a:xfrm>
          <a:prstGeom prst="rect">
            <a:avLst/>
          </a:prstGeom>
        </p:spPr>
        <p:txBody>
          <a:bodyPr vert="horz"/>
          <a:lstStyle/>
          <a:p>
            <a:r>
              <a:rPr lang="en-US" dirty="0"/>
              <a:t>Click icon to add picture</a:t>
            </a:r>
          </a:p>
        </p:txBody>
      </p:sp>
      <p:pic>
        <p:nvPicPr>
          <p:cNvPr id="9" name="Picture 8" descr="NAHB 2L Color 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1545" y="5770880"/>
            <a:ext cx="1050445" cy="731858"/>
          </a:xfrm>
          <a:prstGeom prst="rect">
            <a:avLst/>
          </a:prstGeom>
        </p:spPr>
      </p:pic>
      <p:pic>
        <p:nvPicPr>
          <p:cNvPr id="14" name="Picture 13" descr="Suite of Arrows 14.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3971831" y="95095"/>
            <a:ext cx="5368417" cy="1508116"/>
          </a:xfrm>
          <a:prstGeom prst="rect">
            <a:avLst/>
          </a:prstGeom>
        </p:spPr>
      </p:pic>
    </p:spTree>
    <p:extLst>
      <p:ext uri="{BB962C8B-B14F-4D97-AF65-F5344CB8AC3E}">
        <p14:creationId xmlns:p14="http://schemas.microsoft.com/office/powerpoint/2010/main" xmlns="" val="139270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box">
    <p:spTree>
      <p:nvGrpSpPr>
        <p:cNvPr id="1" name=""/>
        <p:cNvGrpSpPr/>
        <p:nvPr/>
      </p:nvGrpSpPr>
      <p:grpSpPr>
        <a:xfrm>
          <a:off x="0" y="0"/>
          <a:ext cx="0" cy="0"/>
          <a:chOff x="0" y="0"/>
          <a:chExt cx="0" cy="0"/>
        </a:xfrm>
      </p:grpSpPr>
      <p:sp>
        <p:nvSpPr>
          <p:cNvPr id="12" name="Text Placeholder 2"/>
          <p:cNvSpPr>
            <a:spLocks noGrp="1"/>
          </p:cNvSpPr>
          <p:nvPr>
            <p:ph type="body" sz="quarter" idx="10" hasCustomPrompt="1"/>
          </p:nvPr>
        </p:nvSpPr>
        <p:spPr>
          <a:xfrm>
            <a:off x="1465856" y="95095"/>
            <a:ext cx="3888465" cy="1508116"/>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4" name="Picture Placeholder 3"/>
          <p:cNvSpPr>
            <a:spLocks noGrp="1"/>
          </p:cNvSpPr>
          <p:nvPr>
            <p:ph type="pic" sz="quarter" idx="13"/>
          </p:nvPr>
        </p:nvSpPr>
        <p:spPr>
          <a:xfrm>
            <a:off x="1465856" y="1763653"/>
            <a:ext cx="7139665" cy="4291707"/>
          </a:xfrm>
          <a:prstGeom prst="rect">
            <a:avLst/>
          </a:prstGeom>
        </p:spPr>
        <p:txBody>
          <a:bodyPr vert="horz"/>
          <a:lstStyle/>
          <a:p>
            <a:r>
              <a:rPr lang="en-US" dirty="0"/>
              <a:t>Click icon to add picture</a:t>
            </a:r>
          </a:p>
        </p:txBody>
      </p:sp>
      <p:pic>
        <p:nvPicPr>
          <p:cNvPr id="7" name="Picture 6" descr="NAHB 2L Color 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1545" y="5770880"/>
            <a:ext cx="1050445" cy="731858"/>
          </a:xfrm>
          <a:prstGeom prst="rect">
            <a:avLst/>
          </a:prstGeom>
        </p:spPr>
      </p:pic>
      <p:pic>
        <p:nvPicPr>
          <p:cNvPr id="8" name="Picture 7" descr="Suite of Arrows 14.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3971831" y="95095"/>
            <a:ext cx="5368417" cy="1508116"/>
          </a:xfrm>
          <a:prstGeom prst="rect">
            <a:avLst/>
          </a:prstGeom>
        </p:spPr>
      </p:pic>
    </p:spTree>
    <p:extLst>
      <p:ext uri="{BB962C8B-B14F-4D97-AF65-F5344CB8AC3E}">
        <p14:creationId xmlns:p14="http://schemas.microsoft.com/office/powerpoint/2010/main" xmlns="" val="402923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04091" y="95094"/>
            <a:ext cx="3223485" cy="1507223"/>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Page Header</a:t>
            </a:r>
          </a:p>
        </p:txBody>
      </p:sp>
      <p:sp>
        <p:nvSpPr>
          <p:cNvPr id="17" name="Text Placeholder 5"/>
          <p:cNvSpPr>
            <a:spLocks noGrp="1"/>
          </p:cNvSpPr>
          <p:nvPr>
            <p:ph type="body" sz="quarter" idx="11" hasCustomPrompt="1"/>
          </p:nvPr>
        </p:nvSpPr>
        <p:spPr>
          <a:xfrm>
            <a:off x="404636" y="1813680"/>
            <a:ext cx="3222940" cy="329341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pic>
        <p:nvPicPr>
          <p:cNvPr id="7" name="Picture 6" descr="NAHB 2L Color 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1545" y="5770880"/>
            <a:ext cx="1050445" cy="731858"/>
          </a:xfrm>
          <a:prstGeom prst="rect">
            <a:avLst/>
          </a:prstGeom>
        </p:spPr>
      </p:pic>
      <p:sp>
        <p:nvSpPr>
          <p:cNvPr id="8" name="Picture Placeholder 8"/>
          <p:cNvSpPr>
            <a:spLocks noGrp="1"/>
          </p:cNvSpPr>
          <p:nvPr>
            <p:ph type="pic" sz="quarter" idx="13"/>
          </p:nvPr>
        </p:nvSpPr>
        <p:spPr>
          <a:xfrm>
            <a:off x="4121727" y="-661208"/>
            <a:ext cx="8257032" cy="8255808"/>
          </a:xfrm>
          <a:prstGeom prst="ellipse">
            <a:avLst/>
          </a:prstGeom>
        </p:spPr>
        <p:txBody>
          <a:bodyPr vert="horz"/>
          <a:lstStyle/>
          <a:p>
            <a:r>
              <a:rPr lang="en-US" dirty="0"/>
              <a:t>Click icon to add picture</a:t>
            </a:r>
          </a:p>
        </p:txBody>
      </p:sp>
      <p:pic>
        <p:nvPicPr>
          <p:cNvPr id="9" name="Picture 8" descr="Suite of Arrows 14.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696846" y="95095"/>
            <a:ext cx="5368417" cy="1508116"/>
          </a:xfrm>
          <a:prstGeom prst="rect">
            <a:avLst/>
          </a:prstGeom>
        </p:spPr>
      </p:pic>
    </p:spTree>
    <p:extLst>
      <p:ext uri="{BB962C8B-B14F-4D97-AF65-F5344CB8AC3E}">
        <p14:creationId xmlns:p14="http://schemas.microsoft.com/office/powerpoint/2010/main" xmlns="" val="123670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spcBef>
                <a:spcPts val="0"/>
              </a:spcBef>
              <a:spcAft>
                <a:spcPts val="600"/>
              </a:spcAft>
              <a:buNone/>
              <a:defRPr sz="3600" b="0" i="0">
                <a:solidFill>
                  <a:schemeClr val="bg1"/>
                </a:solidFill>
                <a:latin typeface="Calibri Light"/>
                <a:cs typeface="Calibri Light"/>
              </a:defRPr>
            </a:lvl1pPr>
          </a:lstStyle>
          <a:p>
            <a:pPr lvl="0"/>
            <a:r>
              <a:rPr lang="en-US" dirty="0"/>
              <a:t>Page Header</a:t>
            </a:r>
          </a:p>
        </p:txBody>
      </p:sp>
      <p:sp>
        <p:nvSpPr>
          <p:cNvPr id="10" name="Text Placeholder 5"/>
          <p:cNvSpPr>
            <a:spLocks noGrp="1"/>
          </p:cNvSpPr>
          <p:nvPr>
            <p:ph type="body" sz="quarter" idx="11" hasCustomPrompt="1"/>
          </p:nvPr>
        </p:nvSpPr>
        <p:spPr>
          <a:xfrm>
            <a:off x="1465856" y="1872463"/>
            <a:ext cx="6337025" cy="3449992"/>
          </a:xfrm>
          <a:prstGeom prst="rect">
            <a:avLst/>
          </a:prstGeom>
        </p:spPr>
        <p:txBody>
          <a:bodyPr vert="horz" lIns="0" tIns="0" rIns="0" bIns="0"/>
          <a:lstStyle>
            <a:lvl1pPr marL="0" indent="0">
              <a:lnSpc>
                <a:spcPts val="2100"/>
              </a:lnSpc>
              <a:spcBef>
                <a:spcPts val="0"/>
              </a:spcBef>
              <a:spcAft>
                <a:spcPts val="600"/>
              </a:spcAft>
              <a:buNone/>
              <a:defRPr lang="en-US" sz="1500" smtClean="0">
                <a:solidFill>
                  <a:srgbClr val="FFFFFF"/>
                </a:solidFill>
              </a:defRPr>
            </a:lvl1pPr>
            <a:lvl2pPr marL="742950" indent="-285750">
              <a:buFont typeface="Arial"/>
              <a:buChar char="•"/>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ac ante </a:t>
            </a:r>
            <a:r>
              <a:rPr lang="en-US" dirty="0" err="1"/>
              <a:t>feugiat</a:t>
            </a:r>
            <a:r>
              <a:rPr lang="en-US" dirty="0"/>
              <a:t>, </a:t>
            </a:r>
            <a:r>
              <a:rPr lang="en-US" dirty="0" err="1"/>
              <a:t>maximus</a:t>
            </a:r>
            <a:r>
              <a:rPr lang="en-US" dirty="0"/>
              <a:t> </a:t>
            </a:r>
            <a:r>
              <a:rPr lang="en-US" dirty="0" err="1"/>
              <a:t>erat</a:t>
            </a:r>
            <a:r>
              <a:rPr lang="en-US" dirty="0"/>
              <a:t> et, </a:t>
            </a:r>
            <a:r>
              <a:rPr lang="en-US" dirty="0" err="1"/>
              <a:t>accumsan</a:t>
            </a:r>
            <a:r>
              <a:rPr lang="en-US" dirty="0"/>
              <a:t> </a:t>
            </a:r>
            <a:r>
              <a:rPr lang="en-US" dirty="0" err="1"/>
              <a:t>neque</a:t>
            </a:r>
            <a:r>
              <a:rPr lang="en-US" dirty="0"/>
              <a:t>. </a:t>
            </a:r>
            <a:r>
              <a:rPr lang="en-US" dirty="0" err="1"/>
              <a:t>Nulla</a:t>
            </a:r>
            <a:r>
              <a:rPr lang="en-US" dirty="0"/>
              <a:t> </a:t>
            </a:r>
            <a:r>
              <a:rPr lang="en-US" dirty="0" err="1"/>
              <a:t>lacinia</a:t>
            </a:r>
            <a:r>
              <a:rPr lang="en-US" dirty="0"/>
              <a:t> </a:t>
            </a:r>
            <a:r>
              <a:rPr lang="en-US" dirty="0" err="1"/>
              <a:t>purus</a:t>
            </a:r>
            <a:r>
              <a:rPr lang="en-US" dirty="0"/>
              <a:t> a </a:t>
            </a:r>
            <a:r>
              <a:rPr lang="en-US" dirty="0" err="1"/>
              <a:t>lorem</a:t>
            </a:r>
            <a:r>
              <a:rPr lang="en-US" dirty="0"/>
              <a:t> </a:t>
            </a:r>
            <a:r>
              <a:rPr lang="en-US" dirty="0" err="1"/>
              <a:t>tincidunt</a:t>
            </a:r>
            <a:r>
              <a:rPr lang="en-US" dirty="0"/>
              <a:t> </a:t>
            </a:r>
            <a:r>
              <a:rPr lang="en-US" dirty="0" err="1"/>
              <a:t>consequat</a:t>
            </a:r>
            <a:r>
              <a:rPr lang="en-US" dirty="0"/>
              <a:t>. </a:t>
            </a:r>
            <a:r>
              <a:rPr lang="en-US" dirty="0" err="1"/>
              <a:t>Sed</a:t>
            </a:r>
            <a:r>
              <a:rPr lang="en-US" dirty="0"/>
              <a:t> </a:t>
            </a:r>
            <a:r>
              <a:rPr lang="en-US" dirty="0" err="1"/>
              <a:t>posuere</a:t>
            </a:r>
            <a:r>
              <a:rPr lang="en-US" dirty="0"/>
              <a:t> </a:t>
            </a:r>
            <a:r>
              <a:rPr lang="en-US" dirty="0" err="1"/>
              <a:t>cursus</a:t>
            </a:r>
            <a:r>
              <a:rPr lang="en-US" dirty="0"/>
              <a:t> ligula in </a:t>
            </a:r>
            <a:r>
              <a:rPr lang="en-US" dirty="0" err="1"/>
              <a:t>porta</a:t>
            </a:r>
            <a:r>
              <a:rPr lang="en-US" dirty="0"/>
              <a:t>. </a:t>
            </a:r>
            <a:r>
              <a:rPr lang="en-US" dirty="0" err="1"/>
              <a:t>Ut</a:t>
            </a:r>
            <a:r>
              <a:rPr lang="en-US" dirty="0"/>
              <a:t> </a:t>
            </a:r>
            <a:r>
              <a:rPr lang="en-US" dirty="0" err="1"/>
              <a:t>quis</a:t>
            </a:r>
            <a:r>
              <a:rPr lang="en-US" dirty="0"/>
              <a:t> ex </a:t>
            </a:r>
            <a:r>
              <a:rPr lang="en-US" dirty="0" err="1"/>
              <a:t>eget</a:t>
            </a:r>
            <a:r>
              <a:rPr lang="en-US" dirty="0"/>
              <a:t> ligula </a:t>
            </a:r>
            <a:r>
              <a:rPr lang="en-US" dirty="0" err="1"/>
              <a:t>ultricies</a:t>
            </a:r>
            <a:r>
              <a:rPr lang="en-US" dirty="0"/>
              <a:t> </a:t>
            </a:r>
            <a:r>
              <a:rPr lang="en-US" dirty="0" err="1"/>
              <a:t>pulvinar</a:t>
            </a:r>
            <a:r>
              <a:rPr lang="en-US" dirty="0"/>
              <a:t> </a:t>
            </a:r>
            <a:r>
              <a:rPr lang="en-US" dirty="0" err="1"/>
              <a:t>eget</a:t>
            </a:r>
            <a:r>
              <a:rPr lang="en-US" dirty="0"/>
              <a:t> </a:t>
            </a:r>
            <a:r>
              <a:rPr lang="en-US" dirty="0" err="1"/>
              <a:t>mollis</a:t>
            </a:r>
            <a:r>
              <a:rPr lang="en-US" dirty="0"/>
              <a:t> </a:t>
            </a:r>
            <a:r>
              <a:rPr lang="en-US" dirty="0" err="1"/>
              <a:t>tellus</a:t>
            </a:r>
            <a:r>
              <a:rPr lang="en-US" dirty="0"/>
              <a:t>. </a:t>
            </a:r>
          </a:p>
          <a:p>
            <a:pPr lvl="1"/>
            <a:r>
              <a:rPr lang="en-US" dirty="0"/>
              <a:t>Bullet one</a:t>
            </a:r>
          </a:p>
          <a:p>
            <a:pPr lvl="1"/>
            <a:r>
              <a:rPr lang="en-US" dirty="0"/>
              <a:t>Bullet two</a:t>
            </a: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1787" y="5770880"/>
            <a:ext cx="1049960" cy="73185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2529301" y="95096"/>
            <a:ext cx="3925887" cy="1508115"/>
          </a:xfrm>
          <a:prstGeom prst="rect">
            <a:avLst/>
          </a:prstGeom>
        </p:spPr>
      </p:pic>
    </p:spTree>
    <p:extLst>
      <p:ext uri="{BB962C8B-B14F-4D97-AF65-F5344CB8AC3E}">
        <p14:creationId xmlns:p14="http://schemas.microsoft.com/office/powerpoint/2010/main" xmlns="" val="3391163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5627077"/>
            <a:ext cx="9144000" cy="1230924"/>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249533" y="5727865"/>
            <a:ext cx="3643714" cy="1023600"/>
          </a:xfrm>
          <a:prstGeom prst="rect">
            <a:avLst/>
          </a:prstGeom>
        </p:spPr>
      </p:pic>
      <p:sp>
        <p:nvSpPr>
          <p:cNvPr id="12"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lnSpc>
                <a:spcPts val="3600"/>
              </a:lnSpc>
              <a:spcBef>
                <a:spcPts val="0"/>
              </a:spcBef>
              <a:spcAft>
                <a:spcPts val="600"/>
              </a:spcAft>
              <a:buNone/>
              <a:defRPr sz="3600" b="0" i="0">
                <a:solidFill>
                  <a:schemeClr val="accent3"/>
                </a:solidFill>
                <a:latin typeface="Calibri Light"/>
                <a:cs typeface="Calibri Light"/>
              </a:defRPr>
            </a:lvl1pPr>
          </a:lstStyle>
          <a:p>
            <a:pPr lvl="0"/>
            <a:r>
              <a:rPr lang="en-US" dirty="0"/>
              <a:t>This slide is for the end </a:t>
            </a:r>
            <a:br>
              <a:rPr lang="en-US" dirty="0"/>
            </a:br>
            <a:r>
              <a:rPr lang="en-US" dirty="0"/>
              <a:t>of a presentation</a:t>
            </a:r>
          </a:p>
        </p:txBody>
      </p:sp>
      <p:sp>
        <p:nvSpPr>
          <p:cNvPr id="13" name="Text Placeholder 5"/>
          <p:cNvSpPr>
            <a:spLocks noGrp="1"/>
          </p:cNvSpPr>
          <p:nvPr>
            <p:ph type="body" sz="quarter" idx="11" hasCustomPrompt="1"/>
          </p:nvPr>
        </p:nvSpPr>
        <p:spPr>
          <a:xfrm>
            <a:off x="1465856" y="1872463"/>
            <a:ext cx="6337025" cy="1595485"/>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4" name="Text Placeholder 13"/>
          <p:cNvSpPr>
            <a:spLocks noGrp="1"/>
          </p:cNvSpPr>
          <p:nvPr>
            <p:ph type="body" sz="quarter" idx="12" hasCustomPrompt="1"/>
          </p:nvPr>
        </p:nvSpPr>
        <p:spPr>
          <a:xfrm>
            <a:off x="1465263" y="5727865"/>
            <a:ext cx="5715000" cy="1023600"/>
          </a:xfrm>
          <a:prstGeom prst="rect">
            <a:avLst/>
          </a:prstGeom>
        </p:spPr>
        <p:txBody>
          <a:bodyPr vert="horz" lIns="0" tIns="0" rIns="0" bIns="0" anchor="ctr" anchorCtr="0"/>
          <a:lstStyle>
            <a:lvl1pPr marL="0" indent="0" algn="r">
              <a:spcBef>
                <a:spcPts val="0"/>
              </a:spcBef>
              <a:spcAft>
                <a:spcPts val="600"/>
              </a:spcAft>
              <a:buNone/>
              <a:defRPr b="0" i="1">
                <a:solidFill>
                  <a:srgbClr val="FFFFFF"/>
                </a:solidFill>
                <a:latin typeface="Calibri"/>
                <a:cs typeface="Calibri"/>
              </a:defRPr>
            </a:lvl1pPr>
          </a:lstStyle>
          <a:p>
            <a:pPr lvl="0"/>
            <a:r>
              <a:rPr lang="en-US" dirty="0"/>
              <a:t>We Build Communities</a:t>
            </a:r>
          </a:p>
        </p:txBody>
      </p:sp>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81787" y="5913120"/>
            <a:ext cx="845895" cy="589618"/>
          </a:xfrm>
          <a:prstGeom prst="rect">
            <a:avLst/>
          </a:prstGeom>
        </p:spPr>
      </p:pic>
      <p:pic>
        <p:nvPicPr>
          <p:cNvPr id="11" name="Picture 10" descr="Suite of Arrows 14.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rot="10800000">
            <a:off x="-3971831" y="95095"/>
            <a:ext cx="5368417" cy="1508116"/>
          </a:xfrm>
          <a:prstGeom prst="rect">
            <a:avLst/>
          </a:prstGeom>
        </p:spPr>
      </p:pic>
    </p:spTree>
    <p:extLst>
      <p:ext uri="{BB962C8B-B14F-4D97-AF65-F5344CB8AC3E}">
        <p14:creationId xmlns:p14="http://schemas.microsoft.com/office/powerpoint/2010/main" xmlns="" val="317991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086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8" descr="nahb_splash_whit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1808163" y="2762250"/>
            <a:ext cx="6858000" cy="685800"/>
          </a:xfrm>
          <a:prstGeom prst="rect">
            <a:avLst/>
          </a:prstGeom>
        </p:spPr>
        <p:txBody>
          <a:bodyPr/>
          <a:lstStyle>
            <a:lvl1pPr>
              <a:defRPr sz="4100">
                <a:solidFill>
                  <a:schemeClr val="bg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808163" y="3495675"/>
            <a:ext cx="6853237" cy="409575"/>
          </a:xfrm>
          <a:prstGeom prst="rect">
            <a:avLst/>
          </a:prstGeom>
        </p:spPr>
        <p:txBody>
          <a:bodyPr/>
          <a:lstStyle>
            <a:lvl1pPr>
              <a:defRPr sz="2100" cap="all">
                <a:solidFill>
                  <a:srgbClr val="002663"/>
                </a:solidFill>
              </a:defRPr>
            </a:lvl1pPr>
          </a:lstStyle>
          <a:p>
            <a:endParaRPr lang="en-US" dirty="0"/>
          </a:p>
        </p:txBody>
      </p:sp>
    </p:spTree>
    <p:extLst>
      <p:ext uri="{BB962C8B-B14F-4D97-AF65-F5344CB8AC3E}">
        <p14:creationId xmlns:p14="http://schemas.microsoft.com/office/powerpoint/2010/main" xmlns="" val="366592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11163"/>
            <a:ext cx="5684838" cy="881062"/>
          </a:xfrm>
          <a:prstGeom prst="rect">
            <a:avLst/>
          </a:prstGeom>
        </p:spPr>
        <p:txBody>
          <a:bodyPr/>
          <a:lstStyle>
            <a:lvl1pPr>
              <a:defRPr>
                <a:solidFill>
                  <a:srgbClr val="00A1DF"/>
                </a:solidFill>
                <a:latin typeface="Source Sans Pro" panose="020B0503030403020204" pitchFamily="34" charset="0"/>
                <a:ea typeface="Source Sans Pro" panose="020B0503030403020204" pitchFamily="34" charset="0"/>
              </a:defRPr>
            </a:lvl1pPr>
          </a:lstStyle>
          <a:p>
            <a:endParaRPr lang="en-US" dirty="0"/>
          </a:p>
        </p:txBody>
      </p:sp>
      <p:sp>
        <p:nvSpPr>
          <p:cNvPr id="3" name="Content Placeholder 2"/>
          <p:cNvSpPr>
            <a:spLocks noGrp="1"/>
          </p:cNvSpPr>
          <p:nvPr>
            <p:ph idx="1"/>
          </p:nvPr>
        </p:nvSpPr>
        <p:spPr>
          <a:xfrm>
            <a:off x="479425" y="2012950"/>
            <a:ext cx="8185150" cy="3749675"/>
          </a:xfrm>
          <a:prstGeom prst="rect">
            <a:avLst/>
          </a:prstGeom>
        </p:spPr>
        <p:txBody>
          <a:bodyPr/>
          <a:lstStyle>
            <a:lvl1pPr>
              <a:defRPr>
                <a:solidFill>
                  <a:srgbClr val="003B71"/>
                </a:solidFill>
              </a:defRPr>
            </a:lvl1pPr>
          </a:lstStyle>
          <a:p>
            <a:pPr lvl="0"/>
            <a:endParaRPr lang="en-US" dirty="0"/>
          </a:p>
        </p:txBody>
      </p:sp>
    </p:spTree>
    <p:extLst>
      <p:ext uri="{BB962C8B-B14F-4D97-AF65-F5344CB8AC3E}">
        <p14:creationId xmlns:p14="http://schemas.microsoft.com/office/powerpoint/2010/main" xmlns="" val="4254989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rot="10800000">
            <a:off x="-114075" y="95095"/>
            <a:ext cx="1579929" cy="1508115"/>
          </a:xfrm>
          <a:prstGeom prst="rect">
            <a:avLst/>
          </a:prstGeom>
        </p:spPr>
      </p:pic>
      <p:pic>
        <p:nvPicPr>
          <p:cNvPr id="16" name="Picture 15" descr="NAHB 2 Line CMYK.eps"/>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1544" y="5854009"/>
            <a:ext cx="700414" cy="648729"/>
          </a:xfrm>
          <a:prstGeom prst="rect">
            <a:avLst/>
          </a:prstGeom>
        </p:spPr>
      </p:pic>
      <p:sp>
        <p:nvSpPr>
          <p:cNvPr id="3"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spcBef>
                <a:spcPts val="0"/>
              </a:spcBef>
              <a:spcAft>
                <a:spcPts val="600"/>
              </a:spcAft>
              <a:buNone/>
              <a:defRPr sz="3600" b="1" i="0">
                <a:solidFill>
                  <a:srgbClr val="00A1DF"/>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6" y="1872463"/>
            <a:ext cx="6337025" cy="1595485"/>
          </a:xfrm>
          <a:prstGeom prst="rect">
            <a:avLst/>
          </a:prstGeom>
        </p:spPr>
        <p:txBody>
          <a:bodyPr vert="horz" lIns="0" tIns="0" rIns="0" bIns="0"/>
          <a:lstStyle>
            <a:lvl1pPr marL="0" indent="0">
              <a:lnSpc>
                <a:spcPct val="100000"/>
              </a:lnSpc>
              <a:spcBef>
                <a:spcPts val="0"/>
              </a:spcBef>
              <a:spcAft>
                <a:spcPts val="1200"/>
              </a:spcAft>
              <a:buNone/>
              <a:defRPr lang="en-US" sz="2400" smtClean="0">
                <a:solidFill>
                  <a:srgbClr val="003B71"/>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a:t>Lorem ipsum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3508590"/>
            <a:ext cx="6337300" cy="2099733"/>
          </a:xfrm>
          <a:prstGeom prst="rect">
            <a:avLst/>
          </a:prstGeom>
        </p:spPr>
        <p:txBody>
          <a:bodyPr vert="horz" lIns="0" tIns="0" rIns="0" bIns="0"/>
          <a:lstStyle>
            <a:lvl1pPr marL="457200" indent="-457200">
              <a:lnSpc>
                <a:spcPct val="100000"/>
              </a:lnSpc>
              <a:spcBef>
                <a:spcPts val="0"/>
              </a:spcBef>
              <a:spcAft>
                <a:spcPts val="1200"/>
              </a:spcAft>
              <a:buFont typeface="Wingdings" panose="05000000000000000000" pitchFamily="2" charset="2"/>
              <a:buChar char="§"/>
              <a:defRPr sz="1500" baseline="0">
                <a:solidFill>
                  <a:srgbClr val="003B7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xmlns="" val="159130316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rot="10800000">
            <a:off x="-114075" y="95095"/>
            <a:ext cx="1579929" cy="1508115"/>
          </a:xfrm>
          <a:prstGeom prst="rect">
            <a:avLst/>
          </a:prstGeom>
        </p:spPr>
      </p:pic>
      <p:pic>
        <p:nvPicPr>
          <p:cNvPr id="16" name="Picture 15" descr="NAHB 2 Line CMYK.eps"/>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1544" y="5854009"/>
            <a:ext cx="700414" cy="648729"/>
          </a:xfrm>
          <a:prstGeom prst="rect">
            <a:avLst/>
          </a:prstGeom>
        </p:spPr>
      </p:pic>
      <p:sp>
        <p:nvSpPr>
          <p:cNvPr id="3"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spcBef>
                <a:spcPts val="0"/>
              </a:spcBef>
              <a:spcAft>
                <a:spcPts val="600"/>
              </a:spcAft>
              <a:buNone/>
              <a:defRPr sz="3600" b="1" i="0">
                <a:solidFill>
                  <a:srgbClr val="00A1DF"/>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6" y="1872463"/>
            <a:ext cx="6337025" cy="1595485"/>
          </a:xfrm>
          <a:prstGeom prst="rect">
            <a:avLst/>
          </a:prstGeom>
        </p:spPr>
        <p:txBody>
          <a:bodyPr vert="horz" lIns="0" tIns="0" rIns="0" bIns="0"/>
          <a:lstStyle>
            <a:lvl1pPr marL="0" indent="0">
              <a:lnSpc>
                <a:spcPct val="100000"/>
              </a:lnSpc>
              <a:spcBef>
                <a:spcPts val="0"/>
              </a:spcBef>
              <a:spcAft>
                <a:spcPts val="1200"/>
              </a:spcAft>
              <a:buNone/>
              <a:defRPr lang="en-US" sz="2400" smtClean="0">
                <a:solidFill>
                  <a:srgbClr val="003B71"/>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a:t>Lorem ipsum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3508590"/>
            <a:ext cx="6337300" cy="2099733"/>
          </a:xfrm>
          <a:prstGeom prst="rect">
            <a:avLst/>
          </a:prstGeom>
        </p:spPr>
        <p:txBody>
          <a:bodyPr vert="horz" lIns="0" tIns="0" rIns="0" bIns="0"/>
          <a:lstStyle>
            <a:lvl1pPr marL="457200" indent="-457200">
              <a:lnSpc>
                <a:spcPct val="100000"/>
              </a:lnSpc>
              <a:spcBef>
                <a:spcPts val="0"/>
              </a:spcBef>
              <a:spcAft>
                <a:spcPts val="1200"/>
              </a:spcAft>
              <a:buFont typeface="Wingdings" panose="05000000000000000000" pitchFamily="2" charset="2"/>
              <a:buChar char="§"/>
              <a:defRPr sz="1500" baseline="0">
                <a:solidFill>
                  <a:srgbClr val="003B7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xmlns="" val="33922186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1005841" y="1808480"/>
            <a:ext cx="5475037" cy="2568767"/>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a:t>Click to edit Master text styles</a:t>
            </a:r>
          </a:p>
        </p:txBody>
      </p:sp>
      <p:pic>
        <p:nvPicPr>
          <p:cNvPr id="2" name="Picture 1" descr="NAHB 2L Color 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57132" y="5770880"/>
            <a:ext cx="1050445" cy="731858"/>
          </a:xfrm>
          <a:prstGeom prst="rect">
            <a:avLst/>
          </a:prstGeom>
        </p:spPr>
      </p:pic>
      <p:pic>
        <p:nvPicPr>
          <p:cNvPr id="4" name="Picture 3" descr="Suite of Arrows 14.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20904" y="1808480"/>
            <a:ext cx="9144000" cy="2568767"/>
          </a:xfrm>
          <a:prstGeom prst="rect">
            <a:avLst/>
          </a:prstGeom>
        </p:spPr>
      </p:pic>
    </p:spTree>
    <p:extLst>
      <p:ext uri="{BB962C8B-B14F-4D97-AF65-F5344CB8AC3E}">
        <p14:creationId xmlns:p14="http://schemas.microsoft.com/office/powerpoint/2010/main" xmlns="" val="2852611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rot="10800000">
            <a:off x="-114075" y="95095"/>
            <a:ext cx="1579929" cy="1508115"/>
          </a:xfrm>
          <a:prstGeom prst="rect">
            <a:avLst/>
          </a:prstGeom>
        </p:spPr>
      </p:pic>
      <p:pic>
        <p:nvPicPr>
          <p:cNvPr id="16" name="Picture 15" descr="NAHB 2 Line CMYK.eps"/>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1544" y="5854009"/>
            <a:ext cx="700414" cy="648729"/>
          </a:xfrm>
          <a:prstGeom prst="rect">
            <a:avLst/>
          </a:prstGeom>
        </p:spPr>
      </p:pic>
      <p:sp>
        <p:nvSpPr>
          <p:cNvPr id="3"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spcBef>
                <a:spcPts val="0"/>
              </a:spcBef>
              <a:spcAft>
                <a:spcPts val="600"/>
              </a:spcAft>
              <a:buNone/>
              <a:defRPr sz="3600" b="1" i="0">
                <a:solidFill>
                  <a:srgbClr val="00A1DF"/>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6" y="1872463"/>
            <a:ext cx="6337025" cy="1595485"/>
          </a:xfrm>
          <a:prstGeom prst="rect">
            <a:avLst/>
          </a:prstGeom>
        </p:spPr>
        <p:txBody>
          <a:bodyPr vert="horz" lIns="0" tIns="0" rIns="0" bIns="0"/>
          <a:lstStyle>
            <a:lvl1pPr marL="0" indent="0">
              <a:lnSpc>
                <a:spcPct val="100000"/>
              </a:lnSpc>
              <a:spcBef>
                <a:spcPts val="0"/>
              </a:spcBef>
              <a:spcAft>
                <a:spcPts val="1200"/>
              </a:spcAft>
              <a:buNone/>
              <a:defRPr lang="en-US" sz="2400" smtClean="0">
                <a:solidFill>
                  <a:srgbClr val="003B71"/>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a:t>Lorem ipsum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3508590"/>
            <a:ext cx="6337300" cy="2099733"/>
          </a:xfrm>
          <a:prstGeom prst="rect">
            <a:avLst/>
          </a:prstGeom>
        </p:spPr>
        <p:txBody>
          <a:bodyPr vert="horz" lIns="0" tIns="0" rIns="0" bIns="0"/>
          <a:lstStyle>
            <a:lvl1pPr marL="457200" indent="-457200">
              <a:lnSpc>
                <a:spcPct val="100000"/>
              </a:lnSpc>
              <a:spcBef>
                <a:spcPts val="0"/>
              </a:spcBef>
              <a:spcAft>
                <a:spcPts val="1200"/>
              </a:spcAft>
              <a:buFont typeface="Wingdings" panose="05000000000000000000" pitchFamily="2" charset="2"/>
              <a:buChar char="§"/>
              <a:defRPr sz="1500" baseline="0">
                <a:solidFill>
                  <a:srgbClr val="003B7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xmlns="" val="120824286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rot="10800000">
            <a:off x="-114075" y="95095"/>
            <a:ext cx="1579929" cy="1508115"/>
          </a:xfrm>
          <a:prstGeom prst="rect">
            <a:avLst/>
          </a:prstGeom>
        </p:spPr>
      </p:pic>
      <p:pic>
        <p:nvPicPr>
          <p:cNvPr id="16" name="Picture 15" descr="NAHB 2 Line CMYK.eps"/>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1544" y="5854009"/>
            <a:ext cx="700414" cy="648729"/>
          </a:xfrm>
          <a:prstGeom prst="rect">
            <a:avLst/>
          </a:prstGeom>
        </p:spPr>
      </p:pic>
      <p:sp>
        <p:nvSpPr>
          <p:cNvPr id="3"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spcBef>
                <a:spcPts val="0"/>
              </a:spcBef>
              <a:spcAft>
                <a:spcPts val="600"/>
              </a:spcAft>
              <a:buNone/>
              <a:defRPr sz="3600" b="1" i="0">
                <a:solidFill>
                  <a:srgbClr val="00A1DF"/>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6" y="1872463"/>
            <a:ext cx="6337025" cy="1595485"/>
          </a:xfrm>
          <a:prstGeom prst="rect">
            <a:avLst/>
          </a:prstGeom>
        </p:spPr>
        <p:txBody>
          <a:bodyPr vert="horz" lIns="0" tIns="0" rIns="0" bIns="0"/>
          <a:lstStyle>
            <a:lvl1pPr marL="0" indent="0">
              <a:lnSpc>
                <a:spcPct val="100000"/>
              </a:lnSpc>
              <a:spcBef>
                <a:spcPts val="0"/>
              </a:spcBef>
              <a:spcAft>
                <a:spcPts val="1200"/>
              </a:spcAft>
              <a:buNone/>
              <a:defRPr lang="en-US" sz="2400" smtClean="0">
                <a:solidFill>
                  <a:srgbClr val="003B71"/>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a:t>Lorem ipsum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3508590"/>
            <a:ext cx="6337300" cy="2099733"/>
          </a:xfrm>
          <a:prstGeom prst="rect">
            <a:avLst/>
          </a:prstGeom>
        </p:spPr>
        <p:txBody>
          <a:bodyPr vert="horz" lIns="0" tIns="0" rIns="0" bIns="0"/>
          <a:lstStyle>
            <a:lvl1pPr marL="457200" indent="-457200">
              <a:lnSpc>
                <a:spcPct val="100000"/>
              </a:lnSpc>
              <a:spcBef>
                <a:spcPts val="0"/>
              </a:spcBef>
              <a:spcAft>
                <a:spcPts val="1200"/>
              </a:spcAft>
              <a:buFont typeface="Wingdings" panose="05000000000000000000" pitchFamily="2" charset="2"/>
              <a:buChar char="§"/>
              <a:defRPr sz="1500" baseline="0">
                <a:solidFill>
                  <a:srgbClr val="003B7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xmlns="" val="69594886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Content with Captio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rot="10800000">
            <a:off x="-114075" y="95095"/>
            <a:ext cx="1579929" cy="1508115"/>
          </a:xfrm>
          <a:prstGeom prst="rect">
            <a:avLst/>
          </a:prstGeom>
        </p:spPr>
      </p:pic>
      <p:pic>
        <p:nvPicPr>
          <p:cNvPr id="16" name="Picture 15" descr="NAHB 2 Line CMYK.eps"/>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1544" y="5854009"/>
            <a:ext cx="700414" cy="648729"/>
          </a:xfrm>
          <a:prstGeom prst="rect">
            <a:avLst/>
          </a:prstGeom>
        </p:spPr>
      </p:pic>
      <p:sp>
        <p:nvSpPr>
          <p:cNvPr id="3"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spcBef>
                <a:spcPts val="0"/>
              </a:spcBef>
              <a:spcAft>
                <a:spcPts val="600"/>
              </a:spcAft>
              <a:buNone/>
              <a:defRPr sz="3600" b="1" i="0">
                <a:solidFill>
                  <a:srgbClr val="00A1DF"/>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6" y="1872463"/>
            <a:ext cx="6337025" cy="1595485"/>
          </a:xfrm>
          <a:prstGeom prst="rect">
            <a:avLst/>
          </a:prstGeom>
        </p:spPr>
        <p:txBody>
          <a:bodyPr vert="horz" lIns="0" tIns="0" rIns="0" bIns="0"/>
          <a:lstStyle>
            <a:lvl1pPr marL="0" indent="0">
              <a:lnSpc>
                <a:spcPct val="100000"/>
              </a:lnSpc>
              <a:spcBef>
                <a:spcPts val="0"/>
              </a:spcBef>
              <a:spcAft>
                <a:spcPts val="1200"/>
              </a:spcAft>
              <a:buNone/>
              <a:defRPr lang="en-US" sz="2400" smtClean="0">
                <a:solidFill>
                  <a:srgbClr val="003B71"/>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a:t>Lorem ipsum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3508590"/>
            <a:ext cx="6337300" cy="2099733"/>
          </a:xfrm>
          <a:prstGeom prst="rect">
            <a:avLst/>
          </a:prstGeom>
        </p:spPr>
        <p:txBody>
          <a:bodyPr vert="horz" lIns="0" tIns="0" rIns="0" bIns="0"/>
          <a:lstStyle>
            <a:lvl1pPr marL="457200" indent="-457200">
              <a:lnSpc>
                <a:spcPct val="100000"/>
              </a:lnSpc>
              <a:spcBef>
                <a:spcPts val="0"/>
              </a:spcBef>
              <a:spcAft>
                <a:spcPts val="1200"/>
              </a:spcAft>
              <a:buFont typeface="Wingdings" panose="05000000000000000000" pitchFamily="2" charset="2"/>
              <a:buChar char="§"/>
              <a:defRPr sz="1500" baseline="0">
                <a:solidFill>
                  <a:srgbClr val="003B7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xmlns="" val="34619281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4900279" y="1290319"/>
            <a:ext cx="4007298" cy="2568769"/>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sp>
        <p:nvSpPr>
          <p:cNvPr id="13" name="Picture Placeholder 8"/>
          <p:cNvSpPr>
            <a:spLocks noGrp="1"/>
          </p:cNvSpPr>
          <p:nvPr>
            <p:ph type="pic" sz="quarter" idx="13"/>
          </p:nvPr>
        </p:nvSpPr>
        <p:spPr>
          <a:xfrm>
            <a:off x="-4710545" y="-661208"/>
            <a:ext cx="8257032" cy="8255808"/>
          </a:xfrm>
          <a:prstGeom prst="ellipse">
            <a:avLst/>
          </a:prstGeom>
        </p:spPr>
        <p:txBody>
          <a:bodyPr vert="horz"/>
          <a:lstStyle/>
          <a:p>
            <a:r>
              <a:rPr lang="en-US" dirty="0"/>
              <a:t>Click icon to add picture</a:t>
            </a:r>
          </a:p>
        </p:txBody>
      </p:sp>
      <p:pic>
        <p:nvPicPr>
          <p:cNvPr id="8" name="Picture 7" descr="NAHB 2L Color 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57132" y="5770880"/>
            <a:ext cx="1050445" cy="731858"/>
          </a:xfrm>
          <a:prstGeom prst="rect">
            <a:avLst/>
          </a:prstGeom>
        </p:spPr>
      </p:pic>
      <p:pic>
        <p:nvPicPr>
          <p:cNvPr id="9" name="Picture 8" descr="Suite of Arrows 14.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4302830" y="1290320"/>
            <a:ext cx="9144000" cy="2568767"/>
          </a:xfrm>
          <a:prstGeom prst="rect">
            <a:avLst/>
          </a:prstGeom>
        </p:spPr>
      </p:pic>
    </p:spTree>
    <p:extLst>
      <p:ext uri="{BB962C8B-B14F-4D97-AF65-F5344CB8AC3E}">
        <p14:creationId xmlns:p14="http://schemas.microsoft.com/office/powerpoint/2010/main" xmlns="" val="195937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NAHB 2L Color 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1545" y="5770880"/>
            <a:ext cx="1050445" cy="731858"/>
          </a:xfrm>
          <a:prstGeom prst="rect">
            <a:avLst/>
          </a:prstGeom>
        </p:spPr>
      </p:pic>
      <p:sp>
        <p:nvSpPr>
          <p:cNvPr id="9" name="Picture Placeholder 8"/>
          <p:cNvSpPr>
            <a:spLocks noGrp="1"/>
          </p:cNvSpPr>
          <p:nvPr>
            <p:ph type="pic" sz="quarter" idx="13"/>
          </p:nvPr>
        </p:nvSpPr>
        <p:spPr>
          <a:xfrm>
            <a:off x="5206999" y="-661208"/>
            <a:ext cx="8257032" cy="8255808"/>
          </a:xfrm>
          <a:prstGeom prst="ellipse">
            <a:avLst/>
          </a:prstGeom>
        </p:spPr>
        <p:txBody>
          <a:bodyPr vert="horz"/>
          <a:lstStyle/>
          <a:p>
            <a:r>
              <a:rPr lang="en-US" dirty="0"/>
              <a:t>Click icon to add picture</a:t>
            </a:r>
          </a:p>
        </p:txBody>
      </p:sp>
      <p:sp>
        <p:nvSpPr>
          <p:cNvPr id="10" name="Text Placeholder 2"/>
          <p:cNvSpPr>
            <a:spLocks noGrp="1"/>
          </p:cNvSpPr>
          <p:nvPr>
            <p:ph type="body" sz="quarter" idx="12" hasCustomPrompt="1"/>
          </p:nvPr>
        </p:nvSpPr>
        <p:spPr>
          <a:xfrm>
            <a:off x="1234336" y="1301864"/>
            <a:ext cx="4007298" cy="2568769"/>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pic>
        <p:nvPicPr>
          <p:cNvPr id="13" name="Picture 12" descr="Suite of Arrows 14.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7968773" y="1301865"/>
            <a:ext cx="9144000" cy="2568767"/>
          </a:xfrm>
          <a:prstGeom prst="rect">
            <a:avLst/>
          </a:prstGeom>
        </p:spPr>
      </p:pic>
    </p:spTree>
    <p:extLst>
      <p:ext uri="{BB962C8B-B14F-4D97-AF65-F5344CB8AC3E}">
        <p14:creationId xmlns:p14="http://schemas.microsoft.com/office/powerpoint/2010/main" xmlns="" val="295638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Stock_72865149_XXX LR.jpg"/>
          <p:cNvPicPr>
            <a:picLocks noChangeAspect="1"/>
          </p:cNvPicPr>
          <p:nvPr userDrawn="1"/>
        </p:nvPicPr>
        <p:blipFill rotWithShape="1">
          <a:blip r:embed="rId2" cstate="screen">
            <a:extLst>
              <a:ext uri="{28A0092B-C50C-407E-A947-70E740481C1C}">
                <a14:useLocalDpi xmlns:a14="http://schemas.microsoft.com/office/drawing/2010/main" xmlns=""/>
              </a:ext>
            </a:extLst>
          </a:blip>
          <a:srcRect l="16115" r="8810"/>
          <a:stretch/>
        </p:blipFill>
        <p:spPr>
          <a:xfrm>
            <a:off x="0" y="0"/>
            <a:ext cx="9143999" cy="6851904"/>
          </a:xfrm>
          <a:prstGeom prst="rect">
            <a:avLst/>
          </a:prstGeom>
        </p:spPr>
      </p:pic>
      <p:sp>
        <p:nvSpPr>
          <p:cNvPr id="7" name="Rectangle 6"/>
          <p:cNvSpPr/>
          <p:nvPr userDrawn="1"/>
        </p:nvSpPr>
        <p:spPr>
          <a:xfrm rot="16200000">
            <a:off x="2423161" y="137158"/>
            <a:ext cx="6858000" cy="6583682"/>
          </a:xfrm>
          <a:prstGeom prst="rect">
            <a:avLst/>
          </a:prstGeom>
          <a:gradFill flip="none" rotWithShape="1">
            <a:gsLst>
              <a:gs pos="0">
                <a:srgbClr val="000000"/>
              </a:gs>
              <a:gs pos="84000">
                <a:srgbClr val="FFFFFF">
                  <a:alpha val="0"/>
                  <a:lumMod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1" hasCustomPrompt="1"/>
          </p:nvPr>
        </p:nvSpPr>
        <p:spPr>
          <a:xfrm>
            <a:off x="5080000" y="1775000"/>
            <a:ext cx="3673905" cy="4546825"/>
          </a:xfrm>
          <a:prstGeom prst="rect">
            <a:avLst/>
          </a:prstGeom>
        </p:spPr>
        <p:txBody>
          <a:bodyPr vert="horz" lIns="0" tIns="0" rIns="0" bIns="0"/>
          <a:lstStyle>
            <a:lvl1pPr marL="0" indent="0">
              <a:spcBef>
                <a:spcPts val="0"/>
              </a:spcBef>
              <a:spcAft>
                <a:spcPts val="600"/>
              </a:spcAft>
              <a:buNone/>
              <a:defRPr sz="3600">
                <a:solidFill>
                  <a:srgbClr val="FFFFFF"/>
                </a:solidFill>
                <a:latin typeface="Calibri"/>
                <a:cs typeface="Calibri"/>
              </a:defRPr>
            </a:lvl1pPr>
          </a:lstStyle>
          <a:p>
            <a:pPr lvl="0"/>
            <a:r>
              <a:rPr lang="en-US" dirty="0"/>
              <a:t>Section Style Option</a:t>
            </a:r>
          </a:p>
        </p:txBody>
      </p:sp>
      <p:pic>
        <p:nvPicPr>
          <p:cNvPr id="9" name="Picture 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6200000">
            <a:off x="2135046" y="-4961466"/>
            <a:ext cx="9563813" cy="3673904"/>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381787" y="5770880"/>
            <a:ext cx="1049960" cy="731858"/>
          </a:xfrm>
          <a:prstGeom prst="rect">
            <a:avLst/>
          </a:prstGeom>
        </p:spPr>
      </p:pic>
    </p:spTree>
    <p:extLst>
      <p:ext uri="{BB962C8B-B14F-4D97-AF65-F5344CB8AC3E}">
        <p14:creationId xmlns:p14="http://schemas.microsoft.com/office/powerpoint/2010/main" xmlns="" val="212173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125352" y="2014696"/>
            <a:ext cx="3535222" cy="2521019"/>
          </a:xfrm>
          <a:prstGeom prst="rect">
            <a:avLst/>
          </a:prstGeom>
        </p:spPr>
      </p:pic>
      <p:sp>
        <p:nvSpPr>
          <p:cNvPr id="5" name="Text Placeholder 4"/>
          <p:cNvSpPr>
            <a:spLocks noGrp="1"/>
          </p:cNvSpPr>
          <p:nvPr>
            <p:ph type="body" sz="quarter" idx="10" hasCustomPrompt="1"/>
          </p:nvPr>
        </p:nvSpPr>
        <p:spPr>
          <a:xfrm>
            <a:off x="368532" y="2014696"/>
            <a:ext cx="3660832" cy="2521019"/>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Divider Style 1</a:t>
            </a:r>
          </a:p>
        </p:txBody>
      </p:sp>
      <p:pic>
        <p:nvPicPr>
          <p:cNvPr id="9" name="Picture 8" descr="NAHB 2L Color png.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81545" y="5770880"/>
            <a:ext cx="1050445" cy="731858"/>
          </a:xfrm>
          <a:prstGeom prst="rect">
            <a:avLst/>
          </a:prstGeom>
        </p:spPr>
      </p:pic>
      <p:sp>
        <p:nvSpPr>
          <p:cNvPr id="11" name="Picture Placeholder 8"/>
          <p:cNvSpPr>
            <a:spLocks noGrp="1"/>
          </p:cNvSpPr>
          <p:nvPr>
            <p:ph type="pic" sz="quarter" idx="13"/>
          </p:nvPr>
        </p:nvSpPr>
        <p:spPr>
          <a:xfrm>
            <a:off x="5484090" y="-661208"/>
            <a:ext cx="8257032" cy="8255808"/>
          </a:xfrm>
          <a:prstGeom prst="ellipse">
            <a:avLst/>
          </a:prstGeom>
        </p:spPr>
        <p:txBody>
          <a:bodyPr vert="horz"/>
          <a:lstStyle/>
          <a:p>
            <a:r>
              <a:rPr lang="en-US" dirty="0"/>
              <a:t>Click icon to add picture</a:t>
            </a:r>
          </a:p>
        </p:txBody>
      </p:sp>
    </p:spTree>
    <p:extLst>
      <p:ext uri="{BB962C8B-B14F-4D97-AF65-F5344CB8AC3E}">
        <p14:creationId xmlns:p14="http://schemas.microsoft.com/office/powerpoint/2010/main" xmlns="" val="31963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Stock_26523191_XXLARGE.jpg"/>
          <p:cNvPicPr>
            <a:picLocks noChangeAspect="1"/>
          </p:cNvPicPr>
          <p:nvPr userDrawn="1"/>
        </p:nvPicPr>
        <p:blipFill rotWithShape="1">
          <a:blip r:embed="rId2" cstate="screen">
            <a:extLst>
              <a:ext uri="{28A0092B-C50C-407E-A947-70E740481C1C}">
                <a14:useLocalDpi xmlns:a14="http://schemas.microsoft.com/office/drawing/2010/main" xmlns=""/>
              </a:ext>
            </a:extLst>
          </a:blip>
          <a:srcRect l="24812"/>
          <a:stretch/>
        </p:blipFill>
        <p:spPr>
          <a:xfrm flipH="1">
            <a:off x="0" y="0"/>
            <a:ext cx="9144000" cy="6858000"/>
          </a:xfrm>
          <a:prstGeom prst="rect">
            <a:avLst/>
          </a:prstGeom>
        </p:spPr>
      </p:pic>
      <p:sp>
        <p:nvSpPr>
          <p:cNvPr id="11" name="Rectangle 10"/>
          <p:cNvSpPr/>
          <p:nvPr userDrawn="1"/>
        </p:nvSpPr>
        <p:spPr>
          <a:xfrm flipH="1">
            <a:off x="-2" y="-15118"/>
            <a:ext cx="9144001" cy="6873118"/>
          </a:xfrm>
          <a:prstGeom prst="rect">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3047572" y="3541261"/>
            <a:ext cx="4867275" cy="2521019"/>
          </a:xfrm>
          <a:prstGeom prst="rect">
            <a:avLst/>
          </a:prstGeom>
        </p:spPr>
        <p:txBody>
          <a:bodyPr vert="horz" lIns="0" tIns="0" rIns="0" bIns="0" anchor="ctr" anchorCtr="0"/>
          <a:lstStyle>
            <a:lvl1pPr marL="0" indent="0" algn="r">
              <a:spcBef>
                <a:spcPts val="0"/>
              </a:spcBef>
              <a:spcAft>
                <a:spcPts val="600"/>
              </a:spcAft>
              <a:buNone/>
              <a:defRPr sz="3600">
                <a:solidFill>
                  <a:schemeClr val="bg1"/>
                </a:solidFill>
                <a:latin typeface="Calibri Light"/>
                <a:cs typeface="Calibri"/>
              </a:defRPr>
            </a:lvl1pPr>
          </a:lstStyle>
          <a:p>
            <a:pPr lvl="0"/>
            <a:r>
              <a:rPr lang="en-US" dirty="0"/>
              <a:t>Divider Style 2</a:t>
            </a:r>
          </a:p>
        </p:txBody>
      </p:sp>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81787" y="5770880"/>
            <a:ext cx="1049960" cy="731858"/>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7995662" y="3541261"/>
            <a:ext cx="3535222" cy="2521019"/>
          </a:xfrm>
          <a:prstGeom prst="rect">
            <a:avLst/>
          </a:prstGeom>
        </p:spPr>
      </p:pic>
    </p:spTree>
    <p:extLst>
      <p:ext uri="{BB962C8B-B14F-4D97-AF65-F5344CB8AC3E}">
        <p14:creationId xmlns:p14="http://schemas.microsoft.com/office/powerpoint/2010/main" xmlns="" val="230592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spcBef>
                <a:spcPts val="0"/>
              </a:spcBef>
              <a:spcAft>
                <a:spcPts val="600"/>
              </a:spcAft>
              <a:buNone/>
              <a:defRPr sz="3600" b="0" i="0">
                <a:solidFill>
                  <a:srgbClr val="00A1DF"/>
                </a:solidFill>
                <a:latin typeface="Calibri" panose="020F0502020204030204" pitchFamily="34" charset="0"/>
                <a:cs typeface="Calibri" panose="020F0502020204030204" pitchFamily="34" charset="0"/>
              </a:defRPr>
            </a:lvl1pPr>
          </a:lstStyle>
          <a:p>
            <a:pPr lvl="0"/>
            <a:r>
              <a:rPr lang="en-US" dirty="0"/>
              <a:t>Page Header</a:t>
            </a:r>
          </a:p>
        </p:txBody>
      </p:sp>
      <p:sp>
        <p:nvSpPr>
          <p:cNvPr id="6" name="Text Placeholder 5"/>
          <p:cNvSpPr>
            <a:spLocks noGrp="1"/>
          </p:cNvSpPr>
          <p:nvPr>
            <p:ph type="body" sz="quarter" idx="11" hasCustomPrompt="1"/>
          </p:nvPr>
        </p:nvSpPr>
        <p:spPr>
          <a:xfrm>
            <a:off x="1465856" y="1872463"/>
            <a:ext cx="6337025" cy="3138264"/>
          </a:xfrm>
          <a:prstGeom prst="rect">
            <a:avLst/>
          </a:prstGeom>
        </p:spPr>
        <p:txBody>
          <a:bodyPr vert="horz" lIns="0" tIns="0" rIns="0" bIns="0"/>
          <a:lstStyle>
            <a:lvl1pPr marL="0" indent="0">
              <a:lnSpc>
                <a:spcPct val="100000"/>
              </a:lnSpc>
              <a:spcBef>
                <a:spcPts val="0"/>
              </a:spcBef>
              <a:spcAft>
                <a:spcPts val="600"/>
              </a:spcAft>
              <a:buNone/>
              <a:defRPr lang="en-US" sz="1500" smtClean="0">
                <a:solidFill>
                  <a:srgbClr val="003B71"/>
                </a:solidFill>
              </a:defRPr>
            </a:lvl1pPr>
            <a:lvl2pPr marL="0" indent="0">
              <a:lnSpc>
                <a:spcPct val="100000"/>
              </a:lnSpc>
              <a:spcBef>
                <a:spcPts val="0"/>
              </a:spcBef>
              <a:spcAft>
                <a:spcPts val="600"/>
              </a:spcAft>
              <a:buFont typeface="Arial"/>
              <a:buChar char="•"/>
              <a:defRPr sz="1500">
                <a:solidFill>
                  <a:srgbClr val="003B71"/>
                </a:solidFill>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p>
          <a:p>
            <a:pPr lvl="1"/>
            <a:r>
              <a:rPr lang="en-US" sz="1500" dirty="0">
                <a:solidFill>
                  <a:srgbClr val="3D3935"/>
                </a:solidFill>
                <a:latin typeface="Calibri"/>
              </a:rPr>
              <a:t>Bullet one</a:t>
            </a:r>
          </a:p>
          <a:p>
            <a:pPr lvl="1"/>
            <a:r>
              <a:rPr lang="en-US" sz="1500" dirty="0">
                <a:solidFill>
                  <a:srgbClr val="3D3935"/>
                </a:solidFill>
                <a:latin typeface="Calibri"/>
              </a:rPr>
              <a:t>Bullet two</a:t>
            </a:r>
            <a:endParaRPr lang="en-US" dirty="0"/>
          </a:p>
        </p:txBody>
      </p:sp>
      <p:pic>
        <p:nvPicPr>
          <p:cNvPr id="9" name="Picture 8" descr="NAHB 2L Color 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1545" y="5770880"/>
            <a:ext cx="1050445" cy="731858"/>
          </a:xfrm>
          <a:prstGeom prst="rect">
            <a:avLst/>
          </a:prstGeom>
        </p:spPr>
      </p:pic>
      <p:pic>
        <p:nvPicPr>
          <p:cNvPr id="10" name="Picture 9" descr="Suite of Arrows 14.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3971831" y="95095"/>
            <a:ext cx="5368417" cy="1508116"/>
          </a:xfrm>
          <a:prstGeom prst="rect">
            <a:avLst/>
          </a:prstGeom>
        </p:spPr>
      </p:pic>
    </p:spTree>
    <p:extLst>
      <p:ext uri="{BB962C8B-B14F-4D97-AF65-F5344CB8AC3E}">
        <p14:creationId xmlns:p14="http://schemas.microsoft.com/office/powerpoint/2010/main" xmlns="" val="335084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1465856" y="95095"/>
            <a:ext cx="6977105" cy="1508116"/>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6" y="1872462"/>
            <a:ext cx="3136625" cy="3275271"/>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9" name="Picture Placeholder 8"/>
          <p:cNvSpPr>
            <a:spLocks noGrp="1"/>
          </p:cNvSpPr>
          <p:nvPr>
            <p:ph type="pic" sz="quarter" idx="13"/>
          </p:nvPr>
        </p:nvSpPr>
        <p:spPr>
          <a:xfrm>
            <a:off x="5090161" y="1819121"/>
            <a:ext cx="3904218" cy="3903971"/>
          </a:xfrm>
          <a:prstGeom prst="ellipse">
            <a:avLst/>
          </a:prstGeom>
        </p:spPr>
        <p:txBody>
          <a:bodyPr vert="horz"/>
          <a:lstStyle/>
          <a:p>
            <a:r>
              <a:rPr lang="en-US" dirty="0"/>
              <a:t>Click icon to add picture</a:t>
            </a:r>
          </a:p>
        </p:txBody>
      </p:sp>
      <p:pic>
        <p:nvPicPr>
          <p:cNvPr id="10" name="Picture 9" descr="NAHB 2L Color pn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1545" y="5770880"/>
            <a:ext cx="1050445" cy="731858"/>
          </a:xfrm>
          <a:prstGeom prst="rect">
            <a:avLst/>
          </a:prstGeom>
        </p:spPr>
      </p:pic>
      <p:pic>
        <p:nvPicPr>
          <p:cNvPr id="11" name="Picture 10" descr="Suite of Arrows 14.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3971831" y="95095"/>
            <a:ext cx="5368417" cy="1508116"/>
          </a:xfrm>
          <a:prstGeom prst="rect">
            <a:avLst/>
          </a:prstGeom>
        </p:spPr>
      </p:pic>
    </p:spTree>
    <p:extLst>
      <p:ext uri="{BB962C8B-B14F-4D97-AF65-F5344CB8AC3E}">
        <p14:creationId xmlns:p14="http://schemas.microsoft.com/office/powerpoint/2010/main" xmlns="" val="215387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18699511"/>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50" r:id="rId3"/>
    <p:sldLayoutId id="2147483651" r:id="rId4"/>
    <p:sldLayoutId id="2147483654" r:id="rId5"/>
    <p:sldLayoutId id="2147483652" r:id="rId6"/>
    <p:sldLayoutId id="2147483653" r:id="rId7"/>
    <p:sldLayoutId id="2147483656" r:id="rId8"/>
    <p:sldLayoutId id="2147483660" r:id="rId9"/>
    <p:sldLayoutId id="2147483659" r:id="rId10"/>
    <p:sldLayoutId id="2147483662" r:id="rId11"/>
    <p:sldLayoutId id="2147483658" r:id="rId12"/>
    <p:sldLayoutId id="2147483657" r:id="rId13"/>
    <p:sldLayoutId id="2147483655" r:id="rId14"/>
    <p:sldLayoutId id="2147483661" r:id="rId15"/>
    <p:sldLayoutId id="2147483664" r:id="rId16"/>
    <p:sldLayoutId id="2147483665" r:id="rId17"/>
    <p:sldLayoutId id="2147483666" r:id="rId18"/>
    <p:sldLayoutId id="2147483667" r:id="rId19"/>
    <p:sldLayoutId id="2147483668" r:id="rId20"/>
    <p:sldLayoutId id="2147483669" r:id="rId21"/>
    <p:sldLayoutId id="2147483674"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hyperlink" Target="https://portal.ct.gov/DPH/Health-Education-Management--Surveillance/The-Office-of-Injury-Prevention/Opioids-and-Prescription-Drug-Overdose-Prevention-Program"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drugabuse.gov/drugs-abuse/opioids/opioid-summaries-by-state/connecticut-opioid-summary"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ct.gov/opioidsworkplace"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portal.ct.gov/DMHAS/Prevention-Unit/Prevention-Files/Change-the-Script"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1"/>
          </p:nvPr>
        </p:nvSpPr>
        <p:spPr>
          <a:xfrm>
            <a:off x="759094" y="2389986"/>
            <a:ext cx="5475037" cy="3922816"/>
          </a:xfrm>
        </p:spPr>
        <p:txBody>
          <a:bodyPr/>
          <a:lstStyle/>
          <a:p>
            <a:pPr marL="0" indent="0" algn="ctr">
              <a:lnSpc>
                <a:spcPct val="150000"/>
              </a:lnSpc>
              <a:spcBef>
                <a:spcPts val="1200"/>
              </a:spcBef>
              <a:spcAft>
                <a:spcPts val="0"/>
              </a:spcAft>
              <a:buNone/>
              <a:defRPr/>
            </a:pPr>
            <a:r>
              <a:rPr lang="en-US" sz="2400" dirty="0" smtClean="0">
                <a:solidFill>
                  <a:srgbClr val="003B71"/>
                </a:solidFill>
                <a:latin typeface="Calibri" panose="020F0502020204030204" pitchFamily="34" charset="0"/>
              </a:rPr>
              <a:t>CRV AIHA</a:t>
            </a:r>
            <a:endParaRPr lang="en-US" sz="2400" cap="none" dirty="0">
              <a:solidFill>
                <a:srgbClr val="003B71"/>
              </a:solidFill>
              <a:latin typeface="Calibri" panose="020F0502020204030204" pitchFamily="34" charset="0"/>
            </a:endParaRPr>
          </a:p>
          <a:p>
            <a:pPr marL="0" indent="0" algn="ctr">
              <a:lnSpc>
                <a:spcPct val="150000"/>
              </a:lnSpc>
              <a:buNone/>
              <a:defRPr/>
            </a:pPr>
            <a:r>
              <a:rPr lang="en-US" sz="2400" dirty="0" smtClean="0">
                <a:solidFill>
                  <a:srgbClr val="003B71"/>
                </a:solidFill>
                <a:latin typeface="Calibri" panose="020F0502020204030204" pitchFamily="34" charset="0"/>
              </a:rPr>
              <a:t>March 3, </a:t>
            </a:r>
            <a:r>
              <a:rPr lang="en-US" sz="2400" dirty="0">
                <a:solidFill>
                  <a:srgbClr val="003B71"/>
                </a:solidFill>
                <a:latin typeface="Calibri" panose="020F0502020204030204" pitchFamily="34" charset="0"/>
              </a:rPr>
              <a:t>2020  </a:t>
            </a:r>
          </a:p>
          <a:p>
            <a:pPr marL="0" indent="0" algn="ctr">
              <a:lnSpc>
                <a:spcPct val="100000"/>
              </a:lnSpc>
              <a:buNone/>
              <a:defRPr/>
            </a:pPr>
            <a:r>
              <a:rPr lang="en-US" sz="2000" cap="none" dirty="0">
                <a:solidFill>
                  <a:srgbClr val="003B71"/>
                </a:solidFill>
                <a:cs typeface="Arial" panose="020B0604020202020204" pitchFamily="34" charset="0"/>
              </a:rPr>
              <a:t>David S. Jaffe, Vice President, Legal Advocacy</a:t>
            </a:r>
          </a:p>
          <a:p>
            <a:pPr marL="0" indent="0" algn="ctr">
              <a:lnSpc>
                <a:spcPct val="100000"/>
              </a:lnSpc>
              <a:buNone/>
              <a:defRPr/>
            </a:pPr>
            <a:r>
              <a:rPr lang="en-US" sz="2000" cap="none" dirty="0">
                <a:solidFill>
                  <a:srgbClr val="003B71"/>
                </a:solidFill>
                <a:cs typeface="Arial" panose="020B0604020202020204" pitchFamily="34" charset="0"/>
              </a:rPr>
              <a:t>National Association of Home Builders</a:t>
            </a:r>
          </a:p>
          <a:p>
            <a:endParaRPr lang="en-US" dirty="0">
              <a:solidFill>
                <a:srgbClr val="003B71"/>
              </a:solidFill>
            </a:endParaRPr>
          </a:p>
        </p:txBody>
      </p:sp>
      <p:sp>
        <p:nvSpPr>
          <p:cNvPr id="2" name="Title 1"/>
          <p:cNvSpPr>
            <a:spLocks noGrp="1"/>
          </p:cNvSpPr>
          <p:nvPr>
            <p:ph type="ctrTitle" idx="4294967295"/>
          </p:nvPr>
        </p:nvSpPr>
        <p:spPr>
          <a:xfrm>
            <a:off x="553791" y="1574682"/>
            <a:ext cx="5885645" cy="1270000"/>
          </a:xfrm>
          <a:prstGeom prst="rect">
            <a:avLst/>
          </a:prstGeom>
        </p:spPr>
        <p:txBody>
          <a:bodyPr/>
          <a:lstStyle/>
          <a:p>
            <a:r>
              <a:rPr lang="en-US" dirty="0">
                <a:solidFill>
                  <a:srgbClr val="C33A32"/>
                </a:solidFill>
              </a:rPr>
              <a:t>Marijuana and Opioids</a:t>
            </a:r>
            <a:br>
              <a:rPr lang="en-US" dirty="0">
                <a:solidFill>
                  <a:srgbClr val="C33A32"/>
                </a:solidFill>
              </a:rPr>
            </a:br>
            <a:r>
              <a:rPr lang="en-US" dirty="0">
                <a:solidFill>
                  <a:srgbClr val="C33A32"/>
                </a:solidFill>
              </a:rPr>
              <a:t>in the Workplace</a:t>
            </a:r>
          </a:p>
        </p:txBody>
      </p:sp>
    </p:spTree>
    <p:extLst>
      <p:ext uri="{BB962C8B-B14F-4D97-AF65-F5344CB8AC3E}">
        <p14:creationId xmlns:p14="http://schemas.microsoft.com/office/powerpoint/2010/main" xmlns="" val="332173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Marijuana in Connecticut</a:t>
            </a:r>
          </a:p>
        </p:txBody>
      </p:sp>
      <p:sp>
        <p:nvSpPr>
          <p:cNvPr id="3" name="Text Placeholder 2"/>
          <p:cNvSpPr>
            <a:spLocks noGrp="1"/>
          </p:cNvSpPr>
          <p:nvPr>
            <p:ph type="body" sz="quarter" idx="11"/>
          </p:nvPr>
        </p:nvSpPr>
        <p:spPr>
          <a:xfrm>
            <a:off x="1465856" y="1804058"/>
            <a:ext cx="7137231" cy="4494726"/>
          </a:xfrm>
        </p:spPr>
        <p:txBody>
          <a:bodyPr/>
          <a:lstStyle/>
          <a:p>
            <a:r>
              <a:rPr lang="en-US" sz="3200" dirty="0"/>
              <a:t>Recreational Use of Marijuana is Decriminalized</a:t>
            </a:r>
          </a:p>
          <a:p>
            <a:r>
              <a:rPr lang="en-US" sz="2400" dirty="0"/>
              <a:t>In general, decriminalization means no prison time or criminal record for first-time possession of a small amount for personal use. </a:t>
            </a:r>
          </a:p>
          <a:p>
            <a:r>
              <a:rPr lang="en-US" sz="2400" dirty="0"/>
              <a:t>However, recreational use and possession is still prohibited.</a:t>
            </a:r>
          </a:p>
          <a:p>
            <a:r>
              <a:rPr lang="en-US" sz="2400" dirty="0"/>
              <a:t>Legislative leaders and Gov. Ned Lamont have made it clear that they intend to make a stronger push for legalization in 2020.</a:t>
            </a:r>
          </a:p>
          <a:p>
            <a:endParaRPr lang="en-US" sz="2400" dirty="0"/>
          </a:p>
          <a:p>
            <a:endParaRPr lang="en-US" sz="2400" dirty="0"/>
          </a:p>
        </p:txBody>
      </p:sp>
    </p:spTree>
    <p:extLst>
      <p:ext uri="{BB962C8B-B14F-4D97-AF65-F5344CB8AC3E}">
        <p14:creationId xmlns:p14="http://schemas.microsoft.com/office/powerpoint/2010/main" xmlns="" val="140053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More Employees Are Testing Positive for Marijuana at Work</a:t>
            </a:r>
          </a:p>
        </p:txBody>
      </p:sp>
      <p:sp>
        <p:nvSpPr>
          <p:cNvPr id="3" name="Text Placeholder 2"/>
          <p:cNvSpPr>
            <a:spLocks noGrp="1"/>
          </p:cNvSpPr>
          <p:nvPr>
            <p:ph type="body" sz="quarter" idx="11"/>
          </p:nvPr>
        </p:nvSpPr>
        <p:spPr>
          <a:xfrm>
            <a:off x="1465856" y="1768312"/>
            <a:ext cx="6733764" cy="4093050"/>
          </a:xfrm>
        </p:spPr>
        <p:txBody>
          <a:bodyPr/>
          <a:lstStyle/>
          <a:p>
            <a:pPr>
              <a:spcAft>
                <a:spcPts val="300"/>
              </a:spcAft>
            </a:pPr>
            <a:r>
              <a:rPr lang="en-US" sz="1800" b="1" dirty="0"/>
              <a:t>Marijuana is the most commonly used illegal substance in the U.S.</a:t>
            </a:r>
          </a:p>
          <a:p>
            <a:pPr>
              <a:spcAft>
                <a:spcPts val="300"/>
              </a:spcAft>
            </a:pPr>
            <a:endParaRPr lang="en-US" sz="1800" dirty="0"/>
          </a:p>
          <a:p>
            <a:pPr>
              <a:spcAft>
                <a:spcPts val="300"/>
              </a:spcAft>
            </a:pPr>
            <a:r>
              <a:rPr lang="en-US" sz="1800" dirty="0"/>
              <a:t> One third of U.S. industry sectors, including construction, experienced year-over-year double-digit increases in workforce drug positivity between 2015 and 2018.</a:t>
            </a:r>
          </a:p>
          <a:p>
            <a:pPr>
              <a:spcAft>
                <a:spcPts val="300"/>
              </a:spcAft>
            </a:pPr>
            <a:endParaRPr lang="en-US" sz="1800" dirty="0"/>
          </a:p>
          <a:p>
            <a:pPr>
              <a:spcAft>
                <a:spcPts val="300"/>
              </a:spcAft>
            </a:pPr>
            <a:r>
              <a:rPr lang="en-US" sz="1800" dirty="0"/>
              <a:t>Increases in positivity rates for marijuana in the general U.S. workforce were most striking in states that have enacted recreational use statues since 2016. </a:t>
            </a:r>
          </a:p>
          <a:p>
            <a:pPr>
              <a:spcAft>
                <a:spcPts val="300"/>
              </a:spcAft>
            </a:pPr>
            <a:endParaRPr lang="en-US" sz="1800" dirty="0"/>
          </a:p>
          <a:p>
            <a:pPr>
              <a:spcAft>
                <a:spcPts val="300"/>
              </a:spcAft>
            </a:pPr>
            <a:r>
              <a:rPr lang="en-US" sz="1800" dirty="0"/>
              <a:t> “While it is too early to tell if this is a trend, our data suggests that the recreational use of marijuana is spilling into the workforce…”</a:t>
            </a:r>
          </a:p>
          <a:p>
            <a:pPr>
              <a:spcAft>
                <a:spcPts val="300"/>
              </a:spcAft>
            </a:pPr>
            <a:endParaRPr lang="en-US" sz="1800" dirty="0"/>
          </a:p>
          <a:p>
            <a:pPr algn="ctr">
              <a:spcAft>
                <a:spcPts val="300"/>
              </a:spcAft>
            </a:pPr>
            <a:r>
              <a:rPr lang="en-US" sz="1800" dirty="0"/>
              <a:t>Source:  Quest Diagnostics Drug Testing Index™ (May 2018)</a:t>
            </a:r>
          </a:p>
        </p:txBody>
      </p:sp>
    </p:spTree>
    <p:extLst>
      <p:ext uri="{BB962C8B-B14F-4D97-AF65-F5344CB8AC3E}">
        <p14:creationId xmlns:p14="http://schemas.microsoft.com/office/powerpoint/2010/main" xmlns="" val="163194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Conflict</a:t>
            </a:r>
          </a:p>
        </p:txBody>
      </p:sp>
      <p:sp>
        <p:nvSpPr>
          <p:cNvPr id="3" name="Text Placeholder 2"/>
          <p:cNvSpPr>
            <a:spLocks noGrp="1"/>
          </p:cNvSpPr>
          <p:nvPr>
            <p:ph type="body" sz="quarter" idx="11"/>
          </p:nvPr>
        </p:nvSpPr>
        <p:spPr>
          <a:xfrm>
            <a:off x="1465856" y="1872463"/>
            <a:ext cx="6678619" cy="3703878"/>
          </a:xfrm>
        </p:spPr>
        <p:txBody>
          <a:bodyPr/>
          <a:lstStyle/>
          <a:p>
            <a:r>
              <a:rPr lang="en-US" sz="2400" dirty="0"/>
              <a:t>Can employers object to their employees’ use of marijuana at work?</a:t>
            </a:r>
          </a:p>
          <a:p>
            <a:endParaRPr lang="en-US" sz="2400" dirty="0"/>
          </a:p>
          <a:p>
            <a:r>
              <a:rPr lang="en-US" sz="2400" dirty="0"/>
              <a:t>Can an employer refuse to hire an employee because they admitted to using medical marijuana?</a:t>
            </a:r>
          </a:p>
          <a:p>
            <a:endParaRPr lang="en-US" sz="2400" dirty="0"/>
          </a:p>
          <a:p>
            <a:r>
              <a:rPr lang="en-US" sz="2400" dirty="0"/>
              <a:t>Can an employer fire an employee because they fail a drug test because of medical marijuana, even if the employee was never found to be impaired? </a:t>
            </a:r>
          </a:p>
          <a:p>
            <a:endParaRPr lang="en-US" sz="2400" dirty="0"/>
          </a:p>
        </p:txBody>
      </p:sp>
    </p:spTree>
    <p:extLst>
      <p:ext uri="{BB962C8B-B14F-4D97-AF65-F5344CB8AC3E}">
        <p14:creationId xmlns:p14="http://schemas.microsoft.com/office/powerpoint/2010/main" xmlns="" val="401188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Conflict</a:t>
            </a:r>
          </a:p>
        </p:txBody>
      </p:sp>
      <p:sp>
        <p:nvSpPr>
          <p:cNvPr id="3" name="Text Placeholder 2"/>
          <p:cNvSpPr>
            <a:spLocks noGrp="1"/>
          </p:cNvSpPr>
          <p:nvPr>
            <p:ph type="body" sz="quarter" idx="11"/>
          </p:nvPr>
        </p:nvSpPr>
        <p:spPr>
          <a:xfrm>
            <a:off x="1465856" y="1872463"/>
            <a:ext cx="6793724" cy="4078632"/>
          </a:xfrm>
        </p:spPr>
        <p:txBody>
          <a:bodyPr/>
          <a:lstStyle/>
          <a:p>
            <a:r>
              <a:rPr lang="en-US" sz="2400" dirty="0"/>
              <a:t>Medical marijuana laws vary by state, and only some states include explicit employment protections for the use of medical marijuana. </a:t>
            </a:r>
            <a:endParaRPr lang="en-US" sz="2400" dirty="0" smtClean="0"/>
          </a:p>
          <a:p>
            <a:pPr marL="342900" indent="-342900">
              <a:buFont typeface="Wingdings" panose="05000000000000000000" pitchFamily="2" charset="2"/>
              <a:buChar char="v"/>
            </a:pPr>
            <a:r>
              <a:rPr lang="en-US" sz="2400" dirty="0" smtClean="0"/>
              <a:t>May not penalize </a:t>
            </a:r>
            <a:r>
              <a:rPr lang="en-US" sz="2400" dirty="0"/>
              <a:t>an applicant or employee solely on the basis of such applicant’s or employee’s status as a medical marijuana licensee; </a:t>
            </a:r>
            <a:r>
              <a:rPr lang="en-US" sz="2400" dirty="0" smtClean="0"/>
              <a:t>and</a:t>
            </a:r>
          </a:p>
          <a:p>
            <a:pPr marL="342900" indent="-342900">
              <a:buFont typeface="Wingdings" panose="05000000000000000000" pitchFamily="2" charset="2"/>
              <a:buChar char="v"/>
            </a:pPr>
            <a:endParaRPr lang="en-US" sz="2400" dirty="0" smtClean="0"/>
          </a:p>
          <a:p>
            <a:pPr marL="342900" indent="-342900">
              <a:buFont typeface="Wingdings" panose="05000000000000000000" pitchFamily="2" charset="2"/>
              <a:buChar char="v"/>
            </a:pPr>
            <a:r>
              <a:rPr lang="en-US" sz="2400" dirty="0" smtClean="0"/>
              <a:t>May not penalize </a:t>
            </a:r>
            <a:r>
              <a:rPr lang="en-US" sz="2400" dirty="0"/>
              <a:t>an applicant or employee solely on the basis of a positive test for marijuana components or </a:t>
            </a:r>
            <a:r>
              <a:rPr lang="en-US" sz="2400" dirty="0" smtClean="0"/>
              <a:t>metabolites.*</a:t>
            </a:r>
            <a:endParaRPr lang="en-US" sz="2400" dirty="0"/>
          </a:p>
          <a:p>
            <a:r>
              <a:rPr lang="en-US" sz="2400" dirty="0"/>
              <a:t> </a:t>
            </a:r>
          </a:p>
          <a:p>
            <a:endParaRPr lang="en-US" sz="2400" dirty="0" smtClean="0"/>
          </a:p>
          <a:p>
            <a:endParaRPr lang="en-US" sz="2400" dirty="0"/>
          </a:p>
          <a:p>
            <a:endParaRPr lang="en-US" sz="2400" dirty="0"/>
          </a:p>
          <a:p>
            <a:endParaRPr lang="en-US" sz="2400" dirty="0"/>
          </a:p>
        </p:txBody>
      </p:sp>
    </p:spTree>
    <p:extLst>
      <p:ext uri="{BB962C8B-B14F-4D97-AF65-F5344CB8AC3E}">
        <p14:creationId xmlns:p14="http://schemas.microsoft.com/office/powerpoint/2010/main" xmlns="" val="254083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5" y="1865326"/>
            <a:ext cx="6853685" cy="3845926"/>
          </a:xfrm>
        </p:spPr>
        <p:txBody>
          <a:bodyPr/>
          <a:lstStyle/>
          <a:p>
            <a:r>
              <a:rPr lang="en-US" sz="2100" dirty="0"/>
              <a:t>Under Connecticut’s Palliative Use of Marijuana Act, Connecticut residents who are at least 18 years of age and have been diagnosed by a physician with a </a:t>
            </a:r>
            <a:r>
              <a:rPr lang="en-US" sz="2100" b="1" dirty="0"/>
              <a:t>“debilitating medical condition” </a:t>
            </a:r>
            <a:r>
              <a:rPr lang="en-US" sz="2100" dirty="0"/>
              <a:t>may register as “qualifying patients” with the Department of Consumer Protection. C.G.S. Sec. 21a-408</a:t>
            </a:r>
          </a:p>
          <a:p>
            <a:endParaRPr lang="en-US" sz="2100" dirty="0"/>
          </a:p>
          <a:p>
            <a:r>
              <a:rPr lang="en-US" sz="2100" dirty="0"/>
              <a:t>“Qualifying patients,” after obtaining a physician’s written certification for the palliative use of marijuana, shall not be subject to arrest or prosecution, penalized in any manner, including, but not limited to, being subject to any civil penalty, or denied any right or privilege…C.G.S. Sec. 21a-408a</a:t>
            </a:r>
          </a:p>
        </p:txBody>
      </p:sp>
      <p:sp>
        <p:nvSpPr>
          <p:cNvPr id="7" name="Title 1"/>
          <p:cNvSpPr>
            <a:spLocks noGrp="1"/>
          </p:cNvSpPr>
          <p:nvPr>
            <p:ph type="body" sz="quarter" idx="10"/>
          </p:nvPr>
        </p:nvSpPr>
        <p:spPr>
          <a:prstGeom prst="rect">
            <a:avLst/>
          </a:prstGeom>
        </p:spPr>
        <p:txBody>
          <a:bodyPr/>
          <a:lstStyle/>
          <a:p>
            <a:r>
              <a:rPr lang="en-US" dirty="0"/>
              <a:t>Connecticut Employment-Related Issues with Medical Marijuana</a:t>
            </a:r>
          </a:p>
        </p:txBody>
      </p:sp>
    </p:spTree>
    <p:extLst>
      <p:ext uri="{BB962C8B-B14F-4D97-AF65-F5344CB8AC3E}">
        <p14:creationId xmlns:p14="http://schemas.microsoft.com/office/powerpoint/2010/main" xmlns="" val="60841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type="body" sz="quarter" idx="11"/>
          </p:nvPr>
        </p:nvSpPr>
        <p:spPr/>
        <p:txBody>
          <a:bodyPr/>
          <a:lstStyle/>
          <a:p>
            <a:r>
              <a:rPr lang="en-US" sz="2400" dirty="0"/>
              <a:t>YES!</a:t>
            </a:r>
          </a:p>
          <a:p>
            <a:pPr marL="0" indent="0"/>
            <a:r>
              <a:rPr lang="en-US" sz="2400" dirty="0"/>
              <a:t>PUMA does not restrict an employer's ability to prohibit the use of intoxicating substances </a:t>
            </a:r>
            <a:r>
              <a:rPr lang="en-US" sz="2400" u="sng" dirty="0"/>
              <a:t>during work hours </a:t>
            </a:r>
            <a:r>
              <a:rPr lang="en-US" sz="2400" dirty="0"/>
              <a:t>or restrict an employer's ability to discipline an employee for being under the influence of intoxicating substances </a:t>
            </a:r>
            <a:r>
              <a:rPr lang="en-US" sz="2400" u="sng" dirty="0"/>
              <a:t>during work hours.</a:t>
            </a:r>
          </a:p>
          <a:p>
            <a:pPr marL="0" indent="0"/>
            <a:r>
              <a:rPr lang="en-US" sz="2400" dirty="0"/>
              <a:t>C.G.S. Sec. 21a-408p(3)</a:t>
            </a:r>
          </a:p>
          <a:p>
            <a:endParaRPr lang="en-US" sz="2400" dirty="0"/>
          </a:p>
        </p:txBody>
      </p:sp>
      <p:sp>
        <p:nvSpPr>
          <p:cNvPr id="7" name="Title 1"/>
          <p:cNvSpPr>
            <a:spLocks noGrp="1"/>
          </p:cNvSpPr>
          <p:nvPr>
            <p:ph type="body" sz="quarter" idx="10"/>
          </p:nvPr>
        </p:nvSpPr>
        <p:spPr>
          <a:prstGeom prst="rect">
            <a:avLst/>
          </a:prstGeom>
        </p:spPr>
        <p:txBody>
          <a:bodyPr/>
          <a:lstStyle/>
          <a:p>
            <a:r>
              <a:rPr lang="en-US" sz="3600" dirty="0"/>
              <a:t>Can I Regulate My Employees’ Use of</a:t>
            </a:r>
            <a:br>
              <a:rPr lang="en-US" sz="3600" dirty="0"/>
            </a:br>
            <a:r>
              <a:rPr lang="en-US" sz="3600" dirty="0"/>
              <a:t>Marijuana?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type="body" sz="quarter" idx="11"/>
          </p:nvPr>
        </p:nvSpPr>
        <p:spPr>
          <a:xfrm>
            <a:off x="1465856" y="1745463"/>
            <a:ext cx="6977105" cy="3138264"/>
          </a:xfrm>
        </p:spPr>
        <p:txBody>
          <a:bodyPr/>
          <a:lstStyle/>
          <a:p>
            <a:pPr>
              <a:lnSpc>
                <a:spcPct val="100000"/>
              </a:lnSpc>
              <a:spcAft>
                <a:spcPts val="1800"/>
              </a:spcAft>
            </a:pPr>
            <a:r>
              <a:rPr lang="en-US" dirty="0"/>
              <a:t> </a:t>
            </a:r>
            <a:r>
              <a:rPr lang="en-US" sz="2800" dirty="0"/>
              <a:t>“No employer may refuse to hire a person or may discharge, penalize or threaten an employee </a:t>
            </a:r>
            <a:r>
              <a:rPr lang="en-US" sz="2800" u="sng" dirty="0"/>
              <a:t>solely on the basis </a:t>
            </a:r>
            <a:r>
              <a:rPr lang="en-US" sz="2800" dirty="0"/>
              <a:t>of such person's or employee's status as a qualifying patient…” C.G.S. Sec. 21a-408p(3)</a:t>
            </a:r>
          </a:p>
          <a:p>
            <a:r>
              <a:rPr lang="en-US" sz="2800" dirty="0"/>
              <a:t>The law does not require a person or entity to do any act that would put it in violation of federal law or cause it to lose a federal contract. </a:t>
            </a:r>
          </a:p>
          <a:p>
            <a:endParaRPr lang="en-US" sz="2800" dirty="0"/>
          </a:p>
        </p:txBody>
      </p:sp>
      <p:sp>
        <p:nvSpPr>
          <p:cNvPr id="7" name="Title 1"/>
          <p:cNvSpPr>
            <a:spLocks noGrp="1"/>
          </p:cNvSpPr>
          <p:nvPr>
            <p:ph type="body" sz="quarter" idx="10"/>
          </p:nvPr>
        </p:nvSpPr>
        <p:spPr>
          <a:prstGeom prst="rect">
            <a:avLst/>
          </a:prstGeom>
        </p:spPr>
        <p:txBody>
          <a:bodyPr/>
          <a:lstStyle/>
          <a:p>
            <a:r>
              <a:rPr lang="en-US" sz="3600" dirty="0"/>
              <a:t>Employers May Not Discriminate Against Medical Marijuana Users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758163"/>
            <a:ext cx="6776444" cy="3138264"/>
          </a:xfrm>
        </p:spPr>
        <p:txBody>
          <a:bodyPr/>
          <a:lstStyle/>
          <a:p>
            <a:pPr marL="228600" indent="-228600">
              <a:spcAft>
                <a:spcPts val="1200"/>
              </a:spcAft>
              <a:buFont typeface="Wingdings" panose="05000000000000000000" pitchFamily="2" charset="2"/>
              <a:buChar char="§"/>
            </a:pPr>
            <a:r>
              <a:rPr lang="en-US" sz="2400" i="1" dirty="0"/>
              <a:t>Noffsinger v. SSC Niantic Operating Company LLC </a:t>
            </a:r>
            <a:r>
              <a:rPr lang="en-US" sz="2400" dirty="0"/>
              <a:t>(D. Conn. August 2017)</a:t>
            </a:r>
          </a:p>
          <a:p>
            <a:pPr marL="228600" indent="-228600">
              <a:spcAft>
                <a:spcPts val="1200"/>
              </a:spcAft>
              <a:buFont typeface="Wingdings" panose="05000000000000000000" pitchFamily="2" charset="2"/>
              <a:buChar char="§"/>
            </a:pPr>
            <a:r>
              <a:rPr lang="en-US" sz="2400" dirty="0"/>
              <a:t>Prospective employee alleged denial of employment in violation of PUMA</a:t>
            </a:r>
          </a:p>
          <a:p>
            <a:pPr marL="228600" indent="-228600">
              <a:spcAft>
                <a:spcPts val="1200"/>
              </a:spcAft>
              <a:buFont typeface="Wingdings" panose="05000000000000000000" pitchFamily="2" charset="2"/>
              <a:buChar char="§"/>
            </a:pPr>
            <a:r>
              <a:rPr lang="en-US" sz="2400" dirty="0"/>
              <a:t>Prospective employer rescinded a job offer based on positive cannabis result during pre-employment screening test</a:t>
            </a:r>
          </a:p>
          <a:p>
            <a:pPr marL="228600" indent="-228600">
              <a:spcAft>
                <a:spcPts val="1200"/>
              </a:spcAft>
              <a:buFont typeface="Wingdings" panose="05000000000000000000" pitchFamily="2" charset="2"/>
              <a:buChar char="§"/>
            </a:pPr>
            <a:r>
              <a:rPr lang="en-US" sz="2400" dirty="0"/>
              <a:t>Prospective employer was aware that prospective employee suffered from  Post Traumatic Stress Disorder and was a qualifying patient under PUMA</a:t>
            </a:r>
            <a:endParaRPr lang="en-US" dirty="0"/>
          </a:p>
        </p:txBody>
      </p:sp>
      <p:sp>
        <p:nvSpPr>
          <p:cNvPr id="7" name="Title 1"/>
          <p:cNvSpPr>
            <a:spLocks noGrp="1"/>
          </p:cNvSpPr>
          <p:nvPr>
            <p:ph type="body" sz="quarter" idx="10"/>
          </p:nvPr>
        </p:nvSpPr>
        <p:spPr>
          <a:prstGeom prst="rect">
            <a:avLst/>
          </a:prstGeom>
        </p:spPr>
        <p:txBody>
          <a:bodyPr/>
          <a:lstStyle/>
          <a:p>
            <a:pPr>
              <a:defRPr/>
            </a:pPr>
            <a:r>
              <a:rPr lang="en-US" sz="4400" dirty="0"/>
              <a:t>Legal Challenge Under PUMA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634174"/>
            <a:ext cx="6725644" cy="3138264"/>
          </a:xfrm>
        </p:spPr>
        <p:txBody>
          <a:bodyPr/>
          <a:lstStyle/>
          <a:p>
            <a:pPr marL="228600" indent="-228600">
              <a:spcAft>
                <a:spcPts val="1200"/>
              </a:spcAft>
              <a:buFont typeface="Wingdings" panose="05000000000000000000" pitchFamily="2" charset="2"/>
              <a:buChar char="§"/>
            </a:pPr>
            <a:r>
              <a:rPr lang="en-US" sz="2400" dirty="0"/>
              <a:t>Defendant employer argued that federal law – specifically, the Controlled Substances Act, The Americans with Disabilities Act, and the Food, Drug, and Cosmetic Act - precluded enforcement of PUMA</a:t>
            </a:r>
          </a:p>
          <a:p>
            <a:pPr marL="228600" indent="-228600">
              <a:spcAft>
                <a:spcPts val="1200"/>
              </a:spcAft>
              <a:buFont typeface="Wingdings" panose="05000000000000000000" pitchFamily="2" charset="2"/>
              <a:buChar char="§"/>
            </a:pPr>
            <a:r>
              <a:rPr lang="en-US" sz="2400" dirty="0"/>
              <a:t>Holding: Federal law did not preempt (conflict with) PUMA’s antidiscrimination provision and an individual who uses marijuana for medicinal purposes in compliance with Connecticut law may maintain a cause of action against an employer who refuses to employ her for this reason</a:t>
            </a:r>
          </a:p>
          <a:p>
            <a:pPr marL="457200" indent="-457200">
              <a:spcAft>
                <a:spcPts val="1200"/>
              </a:spcAft>
              <a:buFont typeface="Wingdings" panose="05000000000000000000" pitchFamily="2" charset="2"/>
              <a:buChar char="§"/>
            </a:pPr>
            <a:endParaRPr lang="en-US" sz="3200" b="1" dirty="0"/>
          </a:p>
        </p:txBody>
      </p:sp>
      <p:sp>
        <p:nvSpPr>
          <p:cNvPr id="7" name="Title 1"/>
          <p:cNvSpPr>
            <a:spLocks noGrp="1"/>
          </p:cNvSpPr>
          <p:nvPr>
            <p:ph type="body" sz="quarter" idx="10"/>
          </p:nvPr>
        </p:nvSpPr>
        <p:spPr>
          <a:prstGeom prst="rect">
            <a:avLst/>
          </a:prstGeom>
        </p:spPr>
        <p:txBody>
          <a:bodyPr/>
          <a:lstStyle/>
          <a:p>
            <a:r>
              <a:rPr lang="en-US" sz="4400" dirty="0"/>
              <a:t>Legal Challenge Under PUMA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5856" y="95095"/>
            <a:ext cx="6977105" cy="1508116"/>
          </a:xfrm>
        </p:spPr>
        <p:txBody>
          <a:bodyPr/>
          <a:lstStyle/>
          <a:p>
            <a:r>
              <a:rPr lang="en-US" sz="3300" i="1" dirty="0"/>
              <a:t>Barbuto v. Advantage Sales and Marketing </a:t>
            </a:r>
            <a:r>
              <a:rPr lang="en-US" sz="3300" dirty="0"/>
              <a:t>(Mass. 2017)</a:t>
            </a:r>
          </a:p>
        </p:txBody>
      </p:sp>
      <p:sp>
        <p:nvSpPr>
          <p:cNvPr id="3" name="Text Placeholder 2"/>
          <p:cNvSpPr>
            <a:spLocks noGrp="1"/>
          </p:cNvSpPr>
          <p:nvPr>
            <p:ph type="body" sz="quarter" idx="11"/>
          </p:nvPr>
        </p:nvSpPr>
        <p:spPr>
          <a:xfrm>
            <a:off x="1465856" y="1603210"/>
            <a:ext cx="6476357" cy="4587727"/>
          </a:xfrm>
        </p:spPr>
        <p:txBody>
          <a:bodyPr/>
          <a:lstStyle/>
          <a:p>
            <a:pPr>
              <a:spcAft>
                <a:spcPts val="300"/>
              </a:spcAft>
            </a:pPr>
            <a:r>
              <a:rPr lang="en-US" sz="2000" dirty="0"/>
              <a:t>Christina Barbuto suffers from Crohn’s disease, and in accordance with Massachusetts law, legally used medical marijuana to treat her condition.</a:t>
            </a:r>
          </a:p>
          <a:p>
            <a:pPr>
              <a:spcAft>
                <a:spcPts val="300"/>
              </a:spcAft>
            </a:pPr>
            <a:endParaRPr lang="en-US" sz="2000" dirty="0"/>
          </a:p>
          <a:p>
            <a:pPr>
              <a:spcAft>
                <a:spcPts val="300"/>
              </a:spcAft>
            </a:pPr>
            <a:r>
              <a:rPr lang="en-US" sz="2000" dirty="0"/>
              <a:t>Ms. Barbuto accepted a job offer with Advantage, which required her to take a pre-employment drug test.</a:t>
            </a:r>
          </a:p>
          <a:p>
            <a:pPr>
              <a:spcAft>
                <a:spcPts val="300"/>
              </a:spcAft>
            </a:pPr>
            <a:endParaRPr lang="en-US" sz="2000" dirty="0"/>
          </a:p>
          <a:p>
            <a:pPr>
              <a:spcAft>
                <a:spcPts val="300"/>
              </a:spcAft>
            </a:pPr>
            <a:r>
              <a:rPr lang="en-US" sz="2000" dirty="0"/>
              <a:t>Before taking the test, she told the company she had Crohn’s disease and used marijuana to treat it.</a:t>
            </a:r>
          </a:p>
          <a:p>
            <a:pPr>
              <a:spcAft>
                <a:spcPts val="300"/>
              </a:spcAft>
            </a:pPr>
            <a:endParaRPr lang="en-US" sz="2000" dirty="0"/>
          </a:p>
          <a:p>
            <a:pPr>
              <a:spcAft>
                <a:spcPts val="300"/>
              </a:spcAft>
            </a:pPr>
            <a:r>
              <a:rPr lang="en-US" sz="2000" dirty="0"/>
              <a:t>After starting work, Ms. Barbuto was informed she had tested positive for marijuana, and under the company policy was terminated.</a:t>
            </a:r>
          </a:p>
          <a:p>
            <a:pPr algn="ctr">
              <a:spcAft>
                <a:spcPts val="300"/>
              </a:spcAft>
            </a:pPr>
            <a:endParaRPr lang="en-US" sz="2000" dirty="0"/>
          </a:p>
        </p:txBody>
      </p:sp>
    </p:spTree>
    <p:extLst>
      <p:ext uri="{BB962C8B-B14F-4D97-AF65-F5344CB8AC3E}">
        <p14:creationId xmlns:p14="http://schemas.microsoft.com/office/powerpoint/2010/main" xmlns="" val="2720470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is Marijuana</a:t>
            </a:r>
          </a:p>
        </p:txBody>
      </p:sp>
      <p:sp>
        <p:nvSpPr>
          <p:cNvPr id="3" name="Text Placeholder 2"/>
          <p:cNvSpPr>
            <a:spLocks noGrp="1"/>
          </p:cNvSpPr>
          <p:nvPr>
            <p:ph type="body" sz="quarter" idx="11"/>
          </p:nvPr>
        </p:nvSpPr>
        <p:spPr>
          <a:xfrm>
            <a:off x="1465856" y="1872463"/>
            <a:ext cx="6686471" cy="3871514"/>
          </a:xfrm>
        </p:spPr>
        <p:txBody>
          <a:bodyPr/>
          <a:lstStyle/>
          <a:p>
            <a:r>
              <a:rPr lang="en-US" sz="2400" dirty="0"/>
              <a:t>Marijuana, which can also be called weed, pot, dope, or cannabis, is the dried flowers and leaves of the cannabis plant. </a:t>
            </a:r>
          </a:p>
          <a:p>
            <a:endParaRPr lang="en-US" sz="2400" dirty="0"/>
          </a:p>
          <a:p>
            <a:r>
              <a:rPr lang="en-US" sz="2400" dirty="0"/>
              <a:t>It contains mind-altering (e.g., psychoactive) compounds like tetrahydrocannabinol, or THC, as well as other active compounds like cannabidiol or CBD, that are not mind-altering.</a:t>
            </a:r>
          </a:p>
          <a:p>
            <a:r>
              <a:rPr lang="en-US" sz="1800" b="1" dirty="0"/>
              <a:t>Source: Centers for Disease Control and Prevention</a:t>
            </a:r>
          </a:p>
          <a:p>
            <a:endParaRPr lang="en-US" sz="1800" dirty="0"/>
          </a:p>
        </p:txBody>
      </p:sp>
    </p:spTree>
    <p:extLst>
      <p:ext uri="{BB962C8B-B14F-4D97-AF65-F5344CB8AC3E}">
        <p14:creationId xmlns:p14="http://schemas.microsoft.com/office/powerpoint/2010/main" xmlns="" val="148394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i="1" dirty="0"/>
              <a:t>Barbuto</a:t>
            </a:r>
            <a:r>
              <a:rPr lang="en-US" dirty="0"/>
              <a:t>, cont’d</a:t>
            </a:r>
          </a:p>
        </p:txBody>
      </p:sp>
      <p:sp>
        <p:nvSpPr>
          <p:cNvPr id="3" name="Text Placeholder 2"/>
          <p:cNvSpPr>
            <a:spLocks noGrp="1"/>
          </p:cNvSpPr>
          <p:nvPr>
            <p:ph type="body" sz="quarter" idx="11"/>
          </p:nvPr>
        </p:nvSpPr>
        <p:spPr>
          <a:xfrm>
            <a:off x="1465856" y="1603211"/>
            <a:ext cx="6977105" cy="4353059"/>
          </a:xfrm>
        </p:spPr>
        <p:txBody>
          <a:bodyPr/>
          <a:lstStyle/>
          <a:p>
            <a:pPr>
              <a:spcAft>
                <a:spcPts val="0"/>
              </a:spcAft>
            </a:pPr>
            <a:r>
              <a:rPr lang="en-US" sz="1700" dirty="0"/>
              <a:t>Ms. Barbuto brought a handicap discrimination claim under Massachusetts’s anti-discrimination law for Advantage’s failure to accommodate a legal treatment for her disability, Crohn’s disease.</a:t>
            </a:r>
          </a:p>
          <a:p>
            <a:pPr>
              <a:spcAft>
                <a:spcPts val="0"/>
              </a:spcAft>
            </a:pPr>
            <a:endParaRPr lang="en-US" sz="1700" dirty="0"/>
          </a:p>
          <a:p>
            <a:pPr>
              <a:spcAft>
                <a:spcPts val="0"/>
              </a:spcAft>
            </a:pPr>
            <a:r>
              <a:rPr lang="en-US" sz="1700" dirty="0"/>
              <a:t>The Supreme Court held that, notwithstanding that marijuana was illegal under federal law, accommodation of the use of medical marijuana was not </a:t>
            </a:r>
            <a:r>
              <a:rPr lang="en-US" sz="1700" i="1" dirty="0"/>
              <a:t>per se </a:t>
            </a:r>
            <a:r>
              <a:rPr lang="en-US" sz="1700" dirty="0"/>
              <a:t>unreasonable and that at a minimum, Advantage should have gone through an interactive process with Ms. Barbuto to consider accommodations before terminating her.</a:t>
            </a:r>
          </a:p>
          <a:p>
            <a:pPr>
              <a:spcAft>
                <a:spcPts val="0"/>
              </a:spcAft>
            </a:pPr>
            <a:endParaRPr lang="en-US" sz="1700" dirty="0"/>
          </a:p>
          <a:p>
            <a:pPr>
              <a:spcAft>
                <a:spcPts val="0"/>
              </a:spcAft>
            </a:pPr>
            <a:r>
              <a:rPr lang="en-US" sz="1700" dirty="0"/>
              <a:t>At summary judgment or trial Advantage could offer evidence that medical marijuana was not a reasonable accommodation because it would impose an undue hardship on its business, such as significant safety risks.</a:t>
            </a:r>
          </a:p>
          <a:p>
            <a:pPr>
              <a:spcAft>
                <a:spcPts val="0"/>
              </a:spcAft>
            </a:pPr>
            <a:endParaRPr lang="en-US" sz="1700" dirty="0"/>
          </a:p>
          <a:p>
            <a:pPr>
              <a:spcAft>
                <a:spcPts val="0"/>
              </a:spcAft>
            </a:pPr>
            <a:r>
              <a:rPr lang="en-US" sz="1700" dirty="0"/>
              <a:t>However, there is no implied statutory private cause of action under the medical marijuana act.</a:t>
            </a:r>
          </a:p>
        </p:txBody>
      </p:sp>
    </p:spTree>
    <p:extLst>
      <p:ext uri="{BB962C8B-B14F-4D97-AF65-F5344CB8AC3E}">
        <p14:creationId xmlns:p14="http://schemas.microsoft.com/office/powerpoint/2010/main" xmlns="" val="175159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Employer Points</a:t>
            </a:r>
          </a:p>
        </p:txBody>
      </p:sp>
      <p:sp>
        <p:nvSpPr>
          <p:cNvPr id="3" name="Text Placeholder 2"/>
          <p:cNvSpPr>
            <a:spLocks noGrp="1"/>
          </p:cNvSpPr>
          <p:nvPr>
            <p:ph type="body" sz="quarter" idx="11"/>
          </p:nvPr>
        </p:nvSpPr>
        <p:spPr>
          <a:xfrm>
            <a:off x="1465856" y="1872462"/>
            <a:ext cx="6583440" cy="4026061"/>
          </a:xfrm>
        </p:spPr>
        <p:txBody>
          <a:bodyPr/>
          <a:lstStyle/>
          <a:p>
            <a:r>
              <a:rPr lang="en-US" sz="2000" dirty="0"/>
              <a:t>Legalization of marijuana does not mean that employees can be impaired at work.</a:t>
            </a:r>
          </a:p>
          <a:p>
            <a:endParaRPr lang="en-US" sz="2000" dirty="0"/>
          </a:p>
          <a:p>
            <a:r>
              <a:rPr lang="en-US" sz="2000" dirty="0"/>
              <a:t>Employers need not accommodate marijuana use in any workplace, even if:</a:t>
            </a:r>
          </a:p>
          <a:p>
            <a:pPr marL="457200" indent="-457200">
              <a:buFont typeface="Wingdings" panose="05000000000000000000" pitchFamily="2" charset="2"/>
              <a:buChar char="§"/>
            </a:pPr>
            <a:r>
              <a:rPr lang="en-US" sz="2000" dirty="0"/>
              <a:t>The employee has a medical cannabis prescription; or</a:t>
            </a:r>
          </a:p>
          <a:p>
            <a:pPr marL="457200" indent="-457200">
              <a:buFont typeface="Wingdings" panose="05000000000000000000" pitchFamily="2" charset="2"/>
              <a:buChar char="§"/>
            </a:pPr>
            <a:r>
              <a:rPr lang="en-US" sz="2000" dirty="0"/>
              <a:t>The employer’s place of business is in a state that has legalized marijuana for recreational purposes</a:t>
            </a:r>
          </a:p>
          <a:p>
            <a:endParaRPr lang="en-US" sz="2000" dirty="0"/>
          </a:p>
          <a:p>
            <a:r>
              <a:rPr lang="en-US" sz="2000" dirty="0"/>
              <a:t>In particular, employers may choose to adopt or maintain a zero-tolerance policy and may take action against offenders.</a:t>
            </a:r>
          </a:p>
        </p:txBody>
      </p:sp>
    </p:spTree>
    <p:extLst>
      <p:ext uri="{BB962C8B-B14F-4D97-AF65-F5344CB8AC3E}">
        <p14:creationId xmlns:p14="http://schemas.microsoft.com/office/powerpoint/2010/main" xmlns="" val="2815332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a:t>Employer </a:t>
            </a:r>
            <a:r>
              <a:rPr lang="en-US" sz="3200" dirty="0" smtClean="0"/>
              <a:t>Points – “Safety-sensitive”</a:t>
            </a:r>
            <a:endParaRPr lang="en-US" sz="3200" dirty="0"/>
          </a:p>
        </p:txBody>
      </p:sp>
      <p:sp>
        <p:nvSpPr>
          <p:cNvPr id="3" name="Text Placeholder 2"/>
          <p:cNvSpPr>
            <a:spLocks noGrp="1"/>
          </p:cNvSpPr>
          <p:nvPr>
            <p:ph type="body" sz="quarter" idx="11"/>
          </p:nvPr>
        </p:nvSpPr>
        <p:spPr>
          <a:xfrm>
            <a:off x="1465856" y="1603211"/>
            <a:ext cx="6553882" cy="4339101"/>
          </a:xfrm>
        </p:spPr>
        <p:txBody>
          <a:bodyPr/>
          <a:lstStyle/>
          <a:p>
            <a:r>
              <a:rPr lang="en-US" sz="2800" dirty="0" smtClean="0"/>
              <a:t>Can an employer exclude a qualifying patient from performing a safety-sensitive position based on an employer’s good faith belief that the patient is engaged in the use of marijuana?</a:t>
            </a:r>
          </a:p>
          <a:p>
            <a:endParaRPr lang="en-US" sz="2800" dirty="0"/>
          </a:p>
          <a:p>
            <a:r>
              <a:rPr lang="en-US" sz="2800" dirty="0" smtClean="0"/>
              <a:t>Is having the certified medical marijuana card enough for an employer to believe than employee is using marijuana?</a:t>
            </a:r>
            <a:endParaRPr lang="en-US" sz="2800" dirty="0"/>
          </a:p>
        </p:txBody>
      </p:sp>
    </p:spTree>
    <p:extLst>
      <p:ext uri="{BB962C8B-B14F-4D97-AF65-F5344CB8AC3E}">
        <p14:creationId xmlns:p14="http://schemas.microsoft.com/office/powerpoint/2010/main" xmlns="" val="4008574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a:t>Employer </a:t>
            </a:r>
            <a:r>
              <a:rPr lang="en-US" sz="3200" dirty="0" smtClean="0"/>
              <a:t>Points – “Safety-sensitive”</a:t>
            </a:r>
            <a:endParaRPr lang="en-US" sz="3200" dirty="0"/>
          </a:p>
        </p:txBody>
      </p:sp>
      <p:sp>
        <p:nvSpPr>
          <p:cNvPr id="3" name="Text Placeholder 2"/>
          <p:cNvSpPr>
            <a:spLocks noGrp="1"/>
          </p:cNvSpPr>
          <p:nvPr>
            <p:ph type="body" sz="quarter" idx="11"/>
          </p:nvPr>
        </p:nvSpPr>
        <p:spPr>
          <a:xfrm>
            <a:off x="1465856" y="1603211"/>
            <a:ext cx="6553882" cy="4339101"/>
          </a:xfrm>
        </p:spPr>
        <p:txBody>
          <a:bodyPr/>
          <a:lstStyle/>
          <a:p>
            <a:pPr marL="342900" indent="-342900">
              <a:buFont typeface="Wingdings" panose="05000000000000000000" pitchFamily="2" charset="2"/>
              <a:buChar char="v"/>
            </a:pPr>
            <a:r>
              <a:rPr lang="en-US" sz="2000" dirty="0" smtClean="0"/>
              <a:t>The </a:t>
            </a:r>
            <a:r>
              <a:rPr lang="en-US" sz="2000" dirty="0"/>
              <a:t>handling, packaging, processing, storage, disposal or transport of hazardous materials,</a:t>
            </a:r>
          </a:p>
          <a:p>
            <a:r>
              <a:rPr lang="en-US" sz="2000" dirty="0"/>
              <a:t> </a:t>
            </a:r>
          </a:p>
          <a:p>
            <a:r>
              <a:rPr lang="en-US" sz="2000" dirty="0"/>
              <a:t> </a:t>
            </a:r>
          </a:p>
          <a:p>
            <a:pPr marL="342900" indent="-342900">
              <a:buFont typeface="Wingdings" panose="05000000000000000000" pitchFamily="2" charset="2"/>
              <a:buChar char="v"/>
            </a:pPr>
            <a:r>
              <a:rPr lang="en-US" sz="2000" dirty="0" smtClean="0"/>
              <a:t>The </a:t>
            </a:r>
            <a:r>
              <a:rPr lang="en-US" sz="2000" dirty="0"/>
              <a:t>operation of a motor vehicle, other vehicle, equipment, machinery or power tools,</a:t>
            </a:r>
          </a:p>
          <a:p>
            <a:r>
              <a:rPr lang="en-US" sz="2000" dirty="0"/>
              <a:t> </a:t>
            </a:r>
          </a:p>
          <a:p>
            <a:pPr marL="342900" indent="-342900">
              <a:buFont typeface="Wingdings" panose="05000000000000000000" pitchFamily="2" charset="2"/>
              <a:buChar char="v"/>
            </a:pPr>
            <a:r>
              <a:rPr lang="en-US" sz="2000" dirty="0" smtClean="0"/>
              <a:t>Repairing</a:t>
            </a:r>
            <a:r>
              <a:rPr lang="en-US" sz="2000" dirty="0"/>
              <a:t>, maintaining or monitoring the performance or operation of any equipment, machinery or manufacturing process, the malfunction or disruption of which could result in injury or property </a:t>
            </a:r>
            <a:r>
              <a:rPr lang="en-US" sz="2000" dirty="0" smtClean="0"/>
              <a:t>damage.</a:t>
            </a:r>
            <a:endParaRPr lang="en-US" sz="2000" dirty="0"/>
          </a:p>
          <a:p>
            <a:endParaRPr lang="en-US" sz="2000" dirty="0"/>
          </a:p>
        </p:txBody>
      </p:sp>
    </p:spTree>
    <p:extLst>
      <p:ext uri="{BB962C8B-B14F-4D97-AF65-F5344CB8AC3E}">
        <p14:creationId xmlns:p14="http://schemas.microsoft.com/office/powerpoint/2010/main" xmlns="" val="35251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sz="4800" b="0" dirty="0">
                <a:latin typeface="Calibri" panose="020F0502020204030204" pitchFamily="34" charset="0"/>
              </a:rPr>
              <a:t>What Are Opioids?</a:t>
            </a:r>
          </a:p>
        </p:txBody>
      </p:sp>
      <p:sp>
        <p:nvSpPr>
          <p:cNvPr id="8" name="Text Placeholder 7"/>
          <p:cNvSpPr>
            <a:spLocks noGrp="1"/>
          </p:cNvSpPr>
          <p:nvPr>
            <p:ph type="body" sz="quarter" idx="12"/>
          </p:nvPr>
        </p:nvSpPr>
        <p:spPr>
          <a:xfrm>
            <a:off x="1465856" y="1795426"/>
            <a:ext cx="6337300" cy="4227716"/>
          </a:xfrm>
        </p:spPr>
        <p:txBody>
          <a:bodyPr/>
          <a:lstStyle/>
          <a:p>
            <a:pPr>
              <a:buNone/>
            </a:pPr>
            <a:r>
              <a:rPr lang="en-US" sz="2600" dirty="0"/>
              <a:t>Opioids are narcotics that are derived from the opium poppy or its synthetic version, and include the illegal drug </a:t>
            </a:r>
            <a:r>
              <a:rPr lang="en-US" sz="2600" u="sng" dirty="0"/>
              <a:t>heroin</a:t>
            </a:r>
            <a:r>
              <a:rPr lang="en-US" sz="2600" dirty="0"/>
              <a:t>, synthetic opioids such as </a:t>
            </a:r>
            <a:r>
              <a:rPr lang="en-US" sz="2600" u="sng" dirty="0"/>
              <a:t>fentanyl</a:t>
            </a:r>
            <a:r>
              <a:rPr lang="en-US" sz="2600" dirty="0"/>
              <a:t>, and </a:t>
            </a:r>
            <a:r>
              <a:rPr lang="en-US" sz="2600" u="sng" dirty="0"/>
              <a:t>pain relievers</a:t>
            </a:r>
            <a:r>
              <a:rPr lang="en-US" sz="2600" dirty="0"/>
              <a:t> available legally by prescription.</a:t>
            </a:r>
          </a:p>
          <a:p>
            <a:pPr>
              <a:buNone/>
            </a:pPr>
            <a:r>
              <a:rPr lang="en-US" sz="2600" dirty="0"/>
              <a:t>Examples of </a:t>
            </a:r>
            <a:r>
              <a:rPr lang="en-US" sz="2600" b="1" dirty="0"/>
              <a:t>commonly prescribed </a:t>
            </a:r>
            <a:r>
              <a:rPr lang="en-US" sz="2600" dirty="0"/>
              <a:t>opioids include hydrocodone (e.g., Vicodin), oxycodone (e.g., OxyContin, Percocet), morphine (e.g., KADIAN®, Avinza®), and codeine. </a:t>
            </a:r>
          </a:p>
          <a:p>
            <a:pPr marL="0">
              <a:buNone/>
            </a:pPr>
            <a:endParaRPr lang="en-US" sz="2600" dirty="0"/>
          </a:p>
        </p:txBody>
      </p:sp>
    </p:spTree>
    <p:extLst>
      <p:ext uri="{BB962C8B-B14F-4D97-AF65-F5344CB8AC3E}">
        <p14:creationId xmlns:p14="http://schemas.microsoft.com/office/powerpoint/2010/main" xmlns="" val="1752545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465263" y="1919280"/>
            <a:ext cx="6337300" cy="3979244"/>
          </a:xfrm>
        </p:spPr>
        <p:txBody>
          <a:bodyPr/>
          <a:lstStyle/>
          <a:p>
            <a:pPr marL="457200" lvl="1" indent="-457200">
              <a:lnSpc>
                <a:spcPct val="100000"/>
              </a:lnSpc>
              <a:spcAft>
                <a:spcPts val="0"/>
              </a:spcAft>
              <a:buFont typeface="Wingdings" panose="05000000000000000000" pitchFamily="2" charset="2"/>
              <a:buChar char="§"/>
            </a:pPr>
            <a:r>
              <a:rPr lang="en-US" sz="2000" dirty="0">
                <a:solidFill>
                  <a:srgbClr val="003B71"/>
                </a:solidFill>
              </a:rPr>
              <a:t>A staggering number of Americans are dying from overdoses attributed to prescription opioid medications </a:t>
            </a:r>
          </a:p>
          <a:p>
            <a:pPr marL="0" lvl="1" indent="0">
              <a:lnSpc>
                <a:spcPct val="100000"/>
              </a:lnSpc>
              <a:spcAft>
                <a:spcPts val="0"/>
              </a:spcAft>
              <a:buNone/>
            </a:pPr>
            <a:endParaRPr lang="en-US" sz="2000" dirty="0">
              <a:solidFill>
                <a:srgbClr val="003B71"/>
              </a:solidFill>
            </a:endParaRPr>
          </a:p>
          <a:p>
            <a:pPr marL="0" indent="0">
              <a:spcAft>
                <a:spcPts val="0"/>
              </a:spcAft>
              <a:buFontTx/>
              <a:buChar char="•"/>
            </a:pPr>
            <a:endParaRPr lang="en-US" sz="2000" dirty="0"/>
          </a:p>
          <a:p>
            <a:pPr>
              <a:spcAft>
                <a:spcPts val="0"/>
              </a:spcAft>
            </a:pPr>
            <a:r>
              <a:rPr lang="en-US" sz="2000" dirty="0"/>
              <a:t>Every day, more than 130 people in the United States die after overdosing on opioids (more than </a:t>
            </a:r>
            <a:r>
              <a:rPr lang="en-US" sz="2000" dirty="0" smtClean="0"/>
              <a:t>47,000 – 69.5% of all overdose deaths ) </a:t>
            </a:r>
            <a:r>
              <a:rPr lang="en-US" sz="2000" dirty="0"/>
              <a:t>-</a:t>
            </a:r>
            <a:r>
              <a:rPr lang="en-US" sz="2000" b="1" dirty="0"/>
              <a:t> the equivalent of a daily plane crash.</a:t>
            </a:r>
          </a:p>
          <a:p>
            <a:pPr marL="0" indent="0">
              <a:spcAft>
                <a:spcPts val="0"/>
              </a:spcAft>
              <a:buNone/>
            </a:pPr>
            <a:endParaRPr lang="en-US" sz="2000" dirty="0"/>
          </a:p>
          <a:p>
            <a:pPr marL="0" indent="0">
              <a:spcAft>
                <a:spcPts val="0"/>
              </a:spcAft>
              <a:buNone/>
            </a:pPr>
            <a:endParaRPr lang="en-US" sz="2000" dirty="0"/>
          </a:p>
          <a:p>
            <a:pPr>
              <a:spcAft>
                <a:spcPts val="0"/>
              </a:spcAft>
            </a:pPr>
            <a:r>
              <a:rPr lang="en-US" sz="2000" dirty="0"/>
              <a:t>Synthetic opioids (such as fentanyl), heroin, and common opioid painkillers (like Percocet and OxyContin) top other causes of overdose</a:t>
            </a:r>
          </a:p>
          <a:p>
            <a:pPr>
              <a:spcAft>
                <a:spcPts val="0"/>
              </a:spcAft>
            </a:pPr>
            <a:endParaRPr lang="en-US" sz="2000" dirty="0"/>
          </a:p>
          <a:p>
            <a:pPr marL="0" indent="0">
              <a:spcAft>
                <a:spcPts val="0"/>
              </a:spcAft>
              <a:buNone/>
            </a:pPr>
            <a:endParaRPr lang="en-US" sz="2000" dirty="0"/>
          </a:p>
          <a:p>
            <a:pPr marL="0" indent="0">
              <a:spcAft>
                <a:spcPts val="0"/>
              </a:spcAft>
            </a:pPr>
            <a:endParaRPr lang="en-US" sz="2000" dirty="0"/>
          </a:p>
        </p:txBody>
      </p:sp>
      <p:sp>
        <p:nvSpPr>
          <p:cNvPr id="6" name="Title 1"/>
          <p:cNvSpPr>
            <a:spLocks noGrp="1"/>
          </p:cNvSpPr>
          <p:nvPr>
            <p:ph type="body" sz="quarter" idx="10"/>
          </p:nvPr>
        </p:nvSpPr>
        <p:spPr>
          <a:prstGeom prst="rect">
            <a:avLst/>
          </a:prstGeom>
        </p:spPr>
        <p:txBody>
          <a:bodyPr/>
          <a:lstStyle/>
          <a:p>
            <a:pPr>
              <a:defRPr/>
            </a:pPr>
            <a:r>
              <a:rPr lang="en-US" sz="4200" b="0" dirty="0">
                <a:solidFill>
                  <a:srgbClr val="00A1DF"/>
                </a:solidFill>
              </a:rPr>
              <a:t>The Opioid Epidemic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872462"/>
            <a:ext cx="6598852" cy="4018671"/>
          </a:xfrm>
        </p:spPr>
        <p:txBody>
          <a:bodyPr/>
          <a:lstStyle/>
          <a:p>
            <a:pPr marL="228600" indent="-228600">
              <a:buFont typeface="Wingdings" panose="05000000000000000000" pitchFamily="2" charset="2"/>
              <a:buChar char="§"/>
            </a:pPr>
            <a:r>
              <a:rPr lang="en-US" sz="2000" dirty="0">
                <a:solidFill>
                  <a:srgbClr val="003B71"/>
                </a:solidFill>
              </a:rPr>
              <a:t>Historically, Connecticut </a:t>
            </a:r>
            <a:r>
              <a:rPr lang="en-US" sz="2000" dirty="0"/>
              <a:t>has been </a:t>
            </a:r>
            <a:r>
              <a:rPr lang="en-US" sz="2000" dirty="0">
                <a:solidFill>
                  <a:srgbClr val="003B71"/>
                </a:solidFill>
              </a:rPr>
              <a:t>among the states with the highest rates of opioid-related overdose deaths.</a:t>
            </a:r>
          </a:p>
          <a:p>
            <a:pPr marL="228600" indent="-228600">
              <a:buFont typeface="Wingdings" panose="05000000000000000000" pitchFamily="2" charset="2"/>
              <a:buChar char="§"/>
            </a:pPr>
            <a:r>
              <a:rPr lang="en-US" sz="2000" dirty="0"/>
              <a:t>Residents are more likely to die from unintentional drug overdose than a motor vehicle accident. </a:t>
            </a:r>
          </a:p>
          <a:p>
            <a:pPr marL="228600" indent="-228600">
              <a:buFont typeface="Wingdings" panose="05000000000000000000" pitchFamily="2" charset="2"/>
              <a:buChar char="§"/>
            </a:pPr>
            <a:r>
              <a:rPr lang="en-US" sz="2000" dirty="0"/>
              <a:t>The majority of these deaths are linked to overdose of prescription opioid painkillers and illicit opioids.</a:t>
            </a:r>
            <a:endParaRPr lang="en-US" sz="2000" dirty="0">
              <a:solidFill>
                <a:srgbClr val="003B71"/>
              </a:solidFill>
            </a:endParaRPr>
          </a:p>
          <a:p>
            <a:pPr>
              <a:buFont typeface="Wingdings" panose="05000000000000000000" pitchFamily="2" charset="2"/>
              <a:buChar char="§"/>
            </a:pPr>
            <a:endParaRPr lang="en-US" dirty="0">
              <a:solidFill>
                <a:srgbClr val="808285"/>
              </a:solidFill>
            </a:endParaRPr>
          </a:p>
          <a:p>
            <a:pPr marL="0" indent="0"/>
            <a:r>
              <a:rPr lang="en-US" dirty="0">
                <a:solidFill>
                  <a:srgbClr val="4D4D4F"/>
                </a:solidFill>
              </a:rPr>
              <a:t>Source: National Institute on Drug Abuse - </a:t>
            </a:r>
            <a:r>
              <a:rPr lang="en-US" u="sng" dirty="0">
                <a:solidFill>
                  <a:srgbClr val="808285"/>
                </a:solidFill>
              </a:rPr>
              <a:t>https://www.drugabuse.gov/drugs-abuse/opioids/opioid-summaries-by-state/connecticut-opioid-summary</a:t>
            </a:r>
          </a:p>
          <a:p>
            <a:pPr>
              <a:buFont typeface="Wingdings" panose="05000000000000000000" pitchFamily="2" charset="2"/>
              <a:buChar char="§"/>
            </a:pPr>
            <a:endParaRPr lang="en-US" dirty="0"/>
          </a:p>
          <a:p>
            <a:r>
              <a:rPr lang="en-US" dirty="0"/>
              <a:t>Source: </a:t>
            </a:r>
            <a:r>
              <a:rPr lang="en-US" dirty="0">
                <a:hlinkClick r:id="rId3"/>
              </a:rPr>
              <a:t>https://portal.ct.gov/DPH/Health-Education-Management--Surveillance/The-Office-of-Injury-Prevention/Opioids-and-Prescription-Drug-Overdose-Prevention-Program</a:t>
            </a:r>
            <a:endParaRPr lang="en-US" dirty="0"/>
          </a:p>
          <a:p>
            <a:endParaRPr lang="en-US" dirty="0"/>
          </a:p>
        </p:txBody>
      </p:sp>
      <p:sp>
        <p:nvSpPr>
          <p:cNvPr id="7" name="Title 1"/>
          <p:cNvSpPr>
            <a:spLocks noGrp="1"/>
          </p:cNvSpPr>
          <p:nvPr>
            <p:ph type="body" sz="quarter" idx="10"/>
          </p:nvPr>
        </p:nvSpPr>
        <p:spPr>
          <a:prstGeom prst="rect">
            <a:avLst/>
          </a:prstGeom>
        </p:spPr>
        <p:txBody>
          <a:bodyPr/>
          <a:lstStyle/>
          <a:p>
            <a:r>
              <a:rPr lang="en-US" sz="3600" dirty="0">
                <a:solidFill>
                  <a:srgbClr val="00A1DF"/>
                </a:solidFill>
              </a:rPr>
              <a:t>The Opioid Epidemic - Connecticut</a:t>
            </a:r>
          </a:p>
        </p:txBody>
      </p:sp>
    </p:spTree>
    <p:extLst>
      <p:ext uri="{BB962C8B-B14F-4D97-AF65-F5344CB8AC3E}">
        <p14:creationId xmlns:p14="http://schemas.microsoft.com/office/powerpoint/2010/main" xmlns="" val="40825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872463"/>
            <a:ext cx="6613842" cy="3853780"/>
          </a:xfrm>
        </p:spPr>
        <p:txBody>
          <a:bodyPr/>
          <a:lstStyle/>
          <a:p>
            <a:pPr marL="228600" indent="-228600">
              <a:spcAft>
                <a:spcPts val="0"/>
              </a:spcAft>
              <a:buFont typeface="Wingdings" panose="05000000000000000000" pitchFamily="2" charset="2"/>
              <a:buChar char="§"/>
            </a:pPr>
            <a:r>
              <a:rPr lang="en-US" sz="2400" dirty="0"/>
              <a:t>The rate of overdose deaths in Connecticut increased from 9.9 per 100,000 residents in 2012 to 28.5 per 100,000 residents in 2018—a 221 % increase—</a:t>
            </a:r>
          </a:p>
          <a:p>
            <a:pPr>
              <a:spcAft>
                <a:spcPts val="0"/>
              </a:spcAft>
            </a:pPr>
            <a:endParaRPr lang="en-US" sz="2400" dirty="0">
              <a:solidFill>
                <a:srgbClr val="003B71"/>
              </a:solidFill>
            </a:endParaRPr>
          </a:p>
          <a:p>
            <a:pPr marL="228600" indent="-228600">
              <a:spcAft>
                <a:spcPts val="0"/>
              </a:spcAft>
            </a:pPr>
            <a:r>
              <a:rPr lang="en-US" sz="2400" dirty="0"/>
              <a:t>The greatest increase in opioid deaths was seen in cases involving synthetic opioids (mainly fentanyl): a rise from 79 deaths in 2016 to 686 in 2017.</a:t>
            </a:r>
            <a:endParaRPr lang="en-US" sz="2400" dirty="0">
              <a:solidFill>
                <a:srgbClr val="003B71"/>
              </a:solidFill>
            </a:endParaRPr>
          </a:p>
          <a:p>
            <a:endParaRPr lang="en-US" dirty="0">
              <a:solidFill>
                <a:srgbClr val="003B71"/>
              </a:solidFill>
            </a:endParaRPr>
          </a:p>
          <a:p>
            <a:r>
              <a:rPr lang="en-US" dirty="0">
                <a:solidFill>
                  <a:srgbClr val="4D4D4F"/>
                </a:solidFill>
              </a:rPr>
              <a:t>Source: </a:t>
            </a:r>
            <a:r>
              <a:rPr lang="en-US" dirty="0">
                <a:solidFill>
                  <a:srgbClr val="4D4D4F"/>
                </a:solidFill>
                <a:hlinkClick r:id="rId3"/>
              </a:rPr>
              <a:t>https://www.drugabuse.gov/drugs-abuse/opioids/opioid-summaries-by-state/connecticut-opioid-summary</a:t>
            </a:r>
            <a:endParaRPr lang="en-US" dirty="0">
              <a:solidFill>
                <a:srgbClr val="4D4D4F"/>
              </a:solidFill>
            </a:endParaRPr>
          </a:p>
          <a:p>
            <a:endParaRPr lang="en-US" dirty="0"/>
          </a:p>
          <a:p>
            <a:endParaRPr lang="en-US" dirty="0"/>
          </a:p>
        </p:txBody>
      </p:sp>
      <p:sp>
        <p:nvSpPr>
          <p:cNvPr id="7" name="Title 1"/>
          <p:cNvSpPr>
            <a:spLocks noGrp="1"/>
          </p:cNvSpPr>
          <p:nvPr>
            <p:ph type="body" sz="quarter" idx="10"/>
          </p:nvPr>
        </p:nvSpPr>
        <p:spPr>
          <a:prstGeom prst="rect">
            <a:avLst/>
          </a:prstGeom>
        </p:spPr>
        <p:txBody>
          <a:bodyPr/>
          <a:lstStyle/>
          <a:p>
            <a:r>
              <a:rPr lang="en-US" sz="3600" dirty="0">
                <a:solidFill>
                  <a:srgbClr val="00A1DF"/>
                </a:solidFill>
              </a:rPr>
              <a:t>The Opioid Epidemic - Connecticut</a:t>
            </a:r>
          </a:p>
        </p:txBody>
      </p:sp>
    </p:spTree>
    <p:extLst>
      <p:ext uri="{BB962C8B-B14F-4D97-AF65-F5344CB8AC3E}">
        <p14:creationId xmlns:p14="http://schemas.microsoft.com/office/powerpoint/2010/main" xmlns="" val="2590347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type="body" sz="quarter" idx="11"/>
          </p:nvPr>
        </p:nvSpPr>
        <p:spPr>
          <a:xfrm>
            <a:off x="1465856" y="1872463"/>
            <a:ext cx="6523901" cy="4108612"/>
          </a:xfrm>
        </p:spPr>
        <p:txBody>
          <a:bodyPr/>
          <a:lstStyle/>
          <a:p>
            <a:r>
              <a:rPr lang="en-US" sz="1800" dirty="0"/>
              <a:t>A new study suggests that the US opioid epidemic is actually several different epidemics occurring at the same time</a:t>
            </a:r>
          </a:p>
          <a:p>
            <a:endParaRPr lang="en-US" sz="1800" dirty="0"/>
          </a:p>
          <a:p>
            <a:r>
              <a:rPr lang="en-US" sz="1800" dirty="0"/>
              <a:t>Fairfield County – Emerging Heroin</a:t>
            </a:r>
          </a:p>
          <a:p>
            <a:r>
              <a:rPr lang="en-US" sz="1800" dirty="0"/>
              <a:t>Hartford County - Opioid </a:t>
            </a:r>
            <a:r>
              <a:rPr lang="en-US" sz="1800" dirty="0" err="1"/>
              <a:t>Syndemic</a:t>
            </a:r>
            <a:endParaRPr lang="en-US" sz="1800" dirty="0"/>
          </a:p>
          <a:p>
            <a:r>
              <a:rPr lang="en-US" sz="1800" dirty="0"/>
              <a:t>Litchfield County – Opioid </a:t>
            </a:r>
            <a:r>
              <a:rPr lang="en-US" sz="1800" dirty="0" err="1"/>
              <a:t>Syndemic</a:t>
            </a:r>
            <a:endParaRPr lang="en-US" sz="1800" dirty="0"/>
          </a:p>
          <a:p>
            <a:r>
              <a:rPr lang="en-US" sz="1800" dirty="0"/>
              <a:t>Middlesex County - Opioid </a:t>
            </a:r>
            <a:r>
              <a:rPr lang="en-US" sz="1800" dirty="0" err="1"/>
              <a:t>Syndemic</a:t>
            </a:r>
            <a:endParaRPr lang="en-US" sz="1800" dirty="0"/>
          </a:p>
          <a:p>
            <a:r>
              <a:rPr lang="en-US" sz="1800" dirty="0"/>
              <a:t>New Haven County – High Heroin</a:t>
            </a:r>
          </a:p>
          <a:p>
            <a:r>
              <a:rPr lang="en-US" sz="1800" dirty="0"/>
              <a:t>New London County - Opioid </a:t>
            </a:r>
            <a:r>
              <a:rPr lang="en-US" sz="1800" dirty="0" err="1"/>
              <a:t>Syndemic</a:t>
            </a:r>
            <a:endParaRPr lang="en-US" sz="1800" dirty="0"/>
          </a:p>
          <a:p>
            <a:r>
              <a:rPr lang="en-US" sz="1800" dirty="0"/>
              <a:t>Tolland County - </a:t>
            </a:r>
            <a:r>
              <a:rPr lang="en-US" sz="1800" dirty="0" err="1"/>
              <a:t>Synthetic+Prescription</a:t>
            </a:r>
            <a:endParaRPr lang="en-US" sz="1800" dirty="0"/>
          </a:p>
          <a:p>
            <a:r>
              <a:rPr lang="en-US" sz="1800" dirty="0"/>
              <a:t>Windham County - Opioid </a:t>
            </a:r>
            <a:r>
              <a:rPr lang="en-US" sz="1800" dirty="0" err="1"/>
              <a:t>Syndemic</a:t>
            </a:r>
            <a:endParaRPr lang="en-US" sz="1800" dirty="0"/>
          </a:p>
          <a:p>
            <a:endParaRPr lang="en-US" dirty="0"/>
          </a:p>
          <a:p>
            <a:r>
              <a:rPr lang="en-US" dirty="0"/>
              <a:t>Source: The Opioid Hydra: Understanding Overdose Mortality Epidemics and </a:t>
            </a:r>
            <a:r>
              <a:rPr lang="en-US" dirty="0" err="1"/>
              <a:t>Syndemics</a:t>
            </a:r>
            <a:r>
              <a:rPr lang="en-US" dirty="0"/>
              <a:t> Across the Rural-Urban Continuum, </a:t>
            </a:r>
            <a:r>
              <a:rPr lang="en-US" i="1" dirty="0"/>
              <a:t>Rural Sociology  </a:t>
            </a:r>
            <a:r>
              <a:rPr lang="en-US" dirty="0"/>
              <a:t>(2019)</a:t>
            </a:r>
          </a:p>
        </p:txBody>
      </p:sp>
      <p:sp>
        <p:nvSpPr>
          <p:cNvPr id="7" name="Title 1"/>
          <p:cNvSpPr>
            <a:spLocks noGrp="1"/>
          </p:cNvSpPr>
          <p:nvPr>
            <p:ph type="body" sz="quarter" idx="10"/>
          </p:nvPr>
        </p:nvSpPr>
        <p:spPr>
          <a:prstGeom prst="rect">
            <a:avLst/>
          </a:prstGeom>
        </p:spPr>
        <p:txBody>
          <a:bodyPr/>
          <a:lstStyle/>
          <a:p>
            <a:r>
              <a:rPr lang="en-US" sz="4000" dirty="0">
                <a:solidFill>
                  <a:srgbClr val="00A1DF"/>
                </a:solidFill>
              </a:rPr>
              <a:t>The Opioid Epidemic – Connecticut County Data</a:t>
            </a:r>
          </a:p>
        </p:txBody>
      </p:sp>
    </p:spTree>
    <p:extLst>
      <p:ext uri="{BB962C8B-B14F-4D97-AF65-F5344CB8AC3E}">
        <p14:creationId xmlns:p14="http://schemas.microsoft.com/office/powerpoint/2010/main" xmlns="" val="2786791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872462"/>
            <a:ext cx="6337025" cy="3778829"/>
          </a:xfrm>
        </p:spPr>
        <p:txBody>
          <a:bodyPr/>
          <a:lstStyle/>
          <a:p>
            <a:r>
              <a:rPr lang="en-US" sz="2400" dirty="0"/>
              <a:t>The Connecticut Department of Public Health’s Occupational Health Unit has developed a set</a:t>
            </a:r>
          </a:p>
          <a:p>
            <a:r>
              <a:rPr lang="en-US" sz="2400" dirty="0"/>
              <a:t>of recommendations that outlines a more progressive, disease-based approach to employee addiction and substance use policy development.</a:t>
            </a:r>
          </a:p>
          <a:p>
            <a:r>
              <a:rPr lang="en-US" sz="2400" dirty="0"/>
              <a:t> </a:t>
            </a:r>
          </a:p>
          <a:p>
            <a:r>
              <a:rPr lang="en-US" sz="2400" dirty="0"/>
              <a:t>Companies should revise their workplace substance use policies to shift the focus from stigmatization to an emphasis on support and care. </a:t>
            </a:r>
          </a:p>
          <a:p>
            <a:endParaRPr lang="en-US" b="1" dirty="0"/>
          </a:p>
          <a:p>
            <a:endParaRPr lang="en-US" b="1" dirty="0"/>
          </a:p>
        </p:txBody>
      </p:sp>
      <p:sp>
        <p:nvSpPr>
          <p:cNvPr id="7" name="Title 1"/>
          <p:cNvSpPr>
            <a:spLocks noGrp="1"/>
          </p:cNvSpPr>
          <p:nvPr>
            <p:ph type="body" sz="quarter" idx="10"/>
          </p:nvPr>
        </p:nvSpPr>
        <p:spPr>
          <a:prstGeom prst="rect">
            <a:avLst/>
          </a:prstGeom>
        </p:spPr>
        <p:txBody>
          <a:bodyPr/>
          <a:lstStyle/>
          <a:p>
            <a:r>
              <a:rPr lang="en-US" sz="3800" dirty="0"/>
              <a:t>Opioid Use and Connecticut’s Workforce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b="0" dirty="0">
                <a:solidFill>
                  <a:srgbClr val="00A1DF"/>
                </a:solidFill>
              </a:rPr>
              <a:t>Marijuana is Illegal Under Federal Law</a:t>
            </a:r>
            <a:endParaRPr lang="en-US" b="0" dirty="0"/>
          </a:p>
        </p:txBody>
      </p:sp>
      <p:sp>
        <p:nvSpPr>
          <p:cNvPr id="5" name="Text Placeholder 4"/>
          <p:cNvSpPr>
            <a:spLocks noGrp="1"/>
          </p:cNvSpPr>
          <p:nvPr>
            <p:ph type="body" sz="quarter" idx="11"/>
          </p:nvPr>
        </p:nvSpPr>
        <p:spPr>
          <a:xfrm>
            <a:off x="1465856" y="1872296"/>
            <a:ext cx="6337300" cy="4071304"/>
          </a:xfrm>
        </p:spPr>
        <p:txBody>
          <a:bodyPr/>
          <a:lstStyle/>
          <a:p>
            <a:pPr marL="457200" indent="-457200">
              <a:buFont typeface="Wingdings" panose="05000000000000000000" pitchFamily="2" charset="2"/>
              <a:buChar char="§"/>
            </a:pPr>
            <a:r>
              <a:rPr lang="en-US" sz="2800" dirty="0">
                <a:solidFill>
                  <a:srgbClr val="003B71"/>
                </a:solidFill>
              </a:rPr>
              <a:t>Marijuana is a Schedule 1 controlled substance under the Controlled Substances Act (CSA)</a:t>
            </a:r>
          </a:p>
          <a:p>
            <a:pPr marL="457200" indent="-457200">
              <a:buFont typeface="Wingdings" panose="05000000000000000000" pitchFamily="2" charset="2"/>
              <a:buChar char="§"/>
            </a:pPr>
            <a:r>
              <a:rPr lang="en-US" sz="2800" dirty="0">
                <a:solidFill>
                  <a:srgbClr val="003B71"/>
                </a:solidFill>
              </a:rPr>
              <a:t>Schedule 1 drugs and substances are defined as drugs with no currently accepted medical use in treatment and high potential for abuse</a:t>
            </a:r>
          </a:p>
          <a:p>
            <a:r>
              <a:rPr lang="en-US" sz="2800" dirty="0">
                <a:solidFill>
                  <a:srgbClr val="003B71"/>
                </a:solidFill>
              </a:rPr>
              <a:t>As such, the CSA makes it a federal crime to use, possess, or distribute marijuana</a:t>
            </a:r>
          </a:p>
          <a:p>
            <a:endParaRPr lang="en-US" sz="2800" dirty="0"/>
          </a:p>
        </p:txBody>
      </p:sp>
    </p:spTree>
    <p:extLst>
      <p:ext uri="{BB962C8B-B14F-4D97-AF65-F5344CB8AC3E}">
        <p14:creationId xmlns:p14="http://schemas.microsoft.com/office/powerpoint/2010/main" xmlns="" val="1904834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7" y="1648180"/>
            <a:ext cx="7082910" cy="4168004"/>
          </a:xfrm>
        </p:spPr>
        <p:txBody>
          <a:bodyPr/>
          <a:lstStyle/>
          <a:p>
            <a:pPr marL="457200" indent="-457200">
              <a:buFont typeface="Arial" panose="020B0604020202020204" pitchFamily="34" charset="0"/>
              <a:buChar char="•"/>
            </a:pPr>
            <a:r>
              <a:rPr lang="en-US" sz="2800" b="1" dirty="0"/>
              <a:t>Early Identification </a:t>
            </a:r>
            <a:r>
              <a:rPr lang="en-US" sz="2800" dirty="0"/>
              <a:t>of workers who may be experiencing or at risk for addiction</a:t>
            </a:r>
          </a:p>
          <a:p>
            <a:endParaRPr lang="en-US" sz="2800" dirty="0"/>
          </a:p>
          <a:p>
            <a:pPr marL="457200" indent="-457200">
              <a:buFont typeface="Arial" panose="020B0604020202020204" pitchFamily="34" charset="0"/>
              <a:buChar char="•"/>
            </a:pPr>
            <a:r>
              <a:rPr lang="en-US" sz="2800" b="1" dirty="0"/>
              <a:t>Instant Support </a:t>
            </a:r>
            <a:r>
              <a:rPr lang="en-US" sz="2800" dirty="0"/>
              <a:t>for counseling and treatment of affected workers and their families</a:t>
            </a:r>
          </a:p>
          <a:p>
            <a:endParaRPr lang="en-US" sz="2800" dirty="0"/>
          </a:p>
          <a:p>
            <a:pPr marL="457200" indent="-457200">
              <a:buFont typeface="Arial" panose="020B0604020202020204" pitchFamily="34" charset="0"/>
              <a:buChar char="•"/>
            </a:pPr>
            <a:r>
              <a:rPr lang="en-US" sz="2800" b="1" dirty="0"/>
              <a:t>Employer flexibility </a:t>
            </a:r>
            <a:r>
              <a:rPr lang="en-US" sz="2800" dirty="0"/>
              <a:t>with respect to time off for medical appointments, light duty, and return-to-work</a:t>
            </a:r>
          </a:p>
          <a:p>
            <a:endParaRPr lang="en-US" sz="2400" dirty="0"/>
          </a:p>
          <a:p>
            <a:endParaRPr lang="en-US" sz="2400" dirty="0"/>
          </a:p>
          <a:p>
            <a:endParaRPr lang="en-US" sz="800" dirty="0"/>
          </a:p>
          <a:p>
            <a:endParaRPr lang="en-US" sz="800" dirty="0"/>
          </a:p>
          <a:p>
            <a:pPr>
              <a:buFontTx/>
              <a:buChar char="•"/>
            </a:pPr>
            <a:endParaRPr lang="en-US" sz="2400" b="1" dirty="0"/>
          </a:p>
        </p:txBody>
      </p:sp>
      <p:sp>
        <p:nvSpPr>
          <p:cNvPr id="7" name="Title 1"/>
          <p:cNvSpPr>
            <a:spLocks noGrp="1"/>
          </p:cNvSpPr>
          <p:nvPr>
            <p:ph type="body" sz="quarter" idx="10"/>
          </p:nvPr>
        </p:nvSpPr>
        <p:spPr>
          <a:prstGeom prst="rect">
            <a:avLst/>
          </a:prstGeom>
        </p:spPr>
        <p:txBody>
          <a:bodyPr/>
          <a:lstStyle/>
          <a:p>
            <a:pPr>
              <a:defRPr/>
            </a:pPr>
            <a:r>
              <a:rPr lang="en-US" sz="3800" dirty="0"/>
              <a:t>Opioid Use and Connecticut’s Workforce – Recommended Policies</a:t>
            </a:r>
            <a:endParaRPr lang="en-US" sz="3800"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r>
              <a:rPr lang="en-US" dirty="0"/>
              <a:t>Opioid Use and Connecticut’s Workforce – Recommended Policies, Cont’d</a:t>
            </a:r>
            <a:endParaRPr lang="en-US" dirty="0">
              <a:effectLst>
                <a:outerShdw blurRad="38100" dist="38100" dir="2700000" algn="tl">
                  <a:srgbClr val="000000">
                    <a:alpha val="43137"/>
                  </a:srgbClr>
                </a:outerShdw>
              </a:effectLst>
            </a:endParaRPr>
          </a:p>
          <a:p>
            <a:endParaRPr lang="en-US" dirty="0"/>
          </a:p>
        </p:txBody>
      </p:sp>
      <p:sp>
        <p:nvSpPr>
          <p:cNvPr id="3" name="Text Placeholder 2"/>
          <p:cNvSpPr>
            <a:spLocks noGrp="1"/>
          </p:cNvSpPr>
          <p:nvPr>
            <p:ph type="body" sz="quarter" idx="11"/>
          </p:nvPr>
        </p:nvSpPr>
        <p:spPr>
          <a:xfrm>
            <a:off x="1465856" y="1872463"/>
            <a:ext cx="6337025" cy="3898750"/>
          </a:xfrm>
        </p:spPr>
        <p:txBody>
          <a:bodyPr/>
          <a:lstStyle/>
          <a:p>
            <a:pPr marL="457200" indent="-457200">
              <a:buFont typeface="Arial" panose="020B0604020202020204" pitchFamily="34" charset="0"/>
              <a:buChar char="•"/>
            </a:pPr>
            <a:r>
              <a:rPr lang="en-US" sz="2400" b="1" dirty="0"/>
              <a:t>Regular review </a:t>
            </a:r>
            <a:r>
              <a:rPr lang="en-US" sz="2400" dirty="0"/>
              <a:t>of progress toward recovery and adjustment to reentry into the workplace</a:t>
            </a:r>
          </a:p>
          <a:p>
            <a:endParaRPr lang="en-US" sz="2400" dirty="0"/>
          </a:p>
          <a:p>
            <a:pPr marL="457200" indent="-457200">
              <a:buFont typeface="Arial" panose="020B0604020202020204" pitchFamily="34" charset="0"/>
              <a:buChar char="•"/>
            </a:pPr>
            <a:r>
              <a:rPr lang="en-US" sz="2400" b="1" dirty="0"/>
              <a:t>Enlisting success </a:t>
            </a:r>
            <a:r>
              <a:rPr lang="en-US" sz="2400" dirty="0"/>
              <a:t>by tapping into the knowledge and experience of employees who have navigated similar struggles.</a:t>
            </a:r>
          </a:p>
          <a:p>
            <a:endParaRPr lang="en-US" sz="2400" dirty="0"/>
          </a:p>
          <a:p>
            <a:pPr marL="457200" indent="-457200">
              <a:buFont typeface="Arial" panose="020B0604020202020204" pitchFamily="34" charset="0"/>
              <a:buChar char="•"/>
            </a:pPr>
            <a:endParaRPr lang="en-US" sz="2400" dirty="0"/>
          </a:p>
          <a:p>
            <a:r>
              <a:rPr lang="en-US" dirty="0"/>
              <a:t>Source: </a:t>
            </a:r>
            <a:r>
              <a:rPr lang="en-US" dirty="0">
                <a:hlinkClick r:id="rId3"/>
              </a:rPr>
              <a:t>https://portal.ct.gov/opioidsworkplace</a:t>
            </a:r>
            <a:endParaRPr lang="en-US" dirty="0"/>
          </a:p>
          <a:p>
            <a:endParaRPr lang="en-US" dirty="0"/>
          </a:p>
          <a:p>
            <a:endParaRPr lang="en-US" dirty="0"/>
          </a:p>
        </p:txBody>
      </p:sp>
    </p:spTree>
    <p:extLst>
      <p:ext uri="{BB962C8B-B14F-4D97-AF65-F5344CB8AC3E}">
        <p14:creationId xmlns:p14="http://schemas.microsoft.com/office/powerpoint/2010/main" xmlns="" val="332691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r>
              <a:rPr lang="en-US" dirty="0"/>
              <a:t>Opioid Use and Connecticut’s Workforce – Change the Script</a:t>
            </a:r>
          </a:p>
        </p:txBody>
      </p:sp>
      <p:sp>
        <p:nvSpPr>
          <p:cNvPr id="3" name="Text Placeholder 2"/>
          <p:cNvSpPr>
            <a:spLocks noGrp="1"/>
          </p:cNvSpPr>
          <p:nvPr>
            <p:ph type="body" sz="quarter" idx="11"/>
          </p:nvPr>
        </p:nvSpPr>
        <p:spPr>
          <a:xfrm>
            <a:off x="1465856" y="1872462"/>
            <a:ext cx="6337025" cy="4183563"/>
          </a:xfrm>
        </p:spPr>
        <p:txBody>
          <a:bodyPr/>
          <a:lstStyle/>
          <a:p>
            <a:r>
              <a:rPr lang="en-US" sz="2000" dirty="0"/>
              <a:t>Change the Script is a new statewide campaign that connects town leaders, healthcare professionals, treatment professionals and everyday people whose lives are affected by the crisis. </a:t>
            </a:r>
          </a:p>
          <a:p>
            <a:r>
              <a:rPr lang="en-US" sz="2000" dirty="0"/>
              <a:t>With Change the Script, people can access the resources they need to face opioid misuse and write a new story about how we deal with this issue.</a:t>
            </a:r>
          </a:p>
          <a:p>
            <a:endParaRPr lang="en-US" sz="2000" dirty="0"/>
          </a:p>
          <a:p>
            <a:r>
              <a:rPr lang="en-US" sz="2000" dirty="0"/>
              <a:t>Ready-to-use materials are intended to raise awareness of the risks of addiction to prescription opioids.</a:t>
            </a:r>
          </a:p>
          <a:p>
            <a:endParaRPr lang="en-US" dirty="0"/>
          </a:p>
          <a:p>
            <a:r>
              <a:rPr lang="en-US" dirty="0"/>
              <a:t>Source: </a:t>
            </a:r>
            <a:r>
              <a:rPr lang="en-US" dirty="0">
                <a:hlinkClick r:id="rId3"/>
              </a:rPr>
              <a:t>https://portal.ct.gov/DMHAS/Prevention-Unit/Prevention-Files/Change-the-Script</a:t>
            </a:r>
            <a:endParaRPr lang="en-US" dirty="0"/>
          </a:p>
          <a:p>
            <a:endParaRPr lang="en-US" dirty="0"/>
          </a:p>
        </p:txBody>
      </p:sp>
    </p:spTree>
    <p:extLst>
      <p:ext uri="{BB962C8B-B14F-4D97-AF65-F5344CB8AC3E}">
        <p14:creationId xmlns:p14="http://schemas.microsoft.com/office/powerpoint/2010/main" xmlns="" val="3388445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465856" y="1872462"/>
            <a:ext cx="3136625" cy="4131296"/>
          </a:xfrm>
        </p:spPr>
        <p:txBody>
          <a:bodyPr/>
          <a:lstStyle/>
          <a:p>
            <a:pPr marL="285750" lvl="0" indent="-285750">
              <a:lnSpc>
                <a:spcPct val="100000"/>
              </a:lnSpc>
              <a:spcAft>
                <a:spcPct val="0"/>
              </a:spcAft>
              <a:buFont typeface="Wingdings" panose="05000000000000000000" pitchFamily="2" charset="2"/>
              <a:buChar char="§"/>
            </a:pPr>
            <a:r>
              <a:rPr lang="en-US" altLang="en-US" sz="2100" dirty="0">
                <a:solidFill>
                  <a:srgbClr val="003B71"/>
                </a:solidFill>
                <a:cs typeface="Calibri" panose="020F0502020204030204" pitchFamily="34" charset="0"/>
              </a:rPr>
              <a:t>Illness</a:t>
            </a:r>
            <a:endParaRPr lang="en-US" altLang="en-US" sz="2100" dirty="0">
              <a:solidFill>
                <a:srgbClr val="003B71"/>
              </a:solidFill>
            </a:endParaRPr>
          </a:p>
          <a:p>
            <a:pPr marL="285750" lvl="0" indent="-285750">
              <a:lnSpc>
                <a:spcPct val="100000"/>
              </a:lnSpc>
              <a:spcAft>
                <a:spcPct val="0"/>
              </a:spcAft>
              <a:buFont typeface="Wingdings" panose="05000000000000000000" pitchFamily="2" charset="2"/>
              <a:buChar char="§"/>
            </a:pPr>
            <a:r>
              <a:rPr lang="en-US" altLang="en-US" sz="2100" dirty="0">
                <a:solidFill>
                  <a:srgbClr val="003B71"/>
                </a:solidFill>
                <a:cs typeface="Calibri" panose="020F0502020204030204" pitchFamily="34" charset="0"/>
              </a:rPr>
              <a:t>Turnover</a:t>
            </a:r>
            <a:endParaRPr lang="en-US" altLang="en-US" sz="2100" dirty="0">
              <a:solidFill>
                <a:srgbClr val="003B71"/>
              </a:solidFill>
            </a:endParaRPr>
          </a:p>
          <a:p>
            <a:pPr marL="285750" lvl="0" indent="-285750">
              <a:lnSpc>
                <a:spcPct val="100000"/>
              </a:lnSpc>
              <a:spcAft>
                <a:spcPct val="0"/>
              </a:spcAft>
              <a:buFont typeface="Wingdings" panose="05000000000000000000" pitchFamily="2" charset="2"/>
              <a:buChar char="§"/>
            </a:pPr>
            <a:r>
              <a:rPr lang="en-US" altLang="en-US" sz="2100" dirty="0">
                <a:solidFill>
                  <a:srgbClr val="003B71"/>
                </a:solidFill>
                <a:cs typeface="Calibri" panose="020F0502020204030204" pitchFamily="34" charset="0"/>
              </a:rPr>
              <a:t>Health benefit costs</a:t>
            </a:r>
            <a:endParaRPr lang="en-US" altLang="en-US" sz="2100" dirty="0">
              <a:solidFill>
                <a:srgbClr val="003B71"/>
              </a:solidFill>
            </a:endParaRPr>
          </a:p>
          <a:p>
            <a:pPr marL="285750" lvl="0" indent="-285750">
              <a:lnSpc>
                <a:spcPct val="100000"/>
              </a:lnSpc>
              <a:spcAft>
                <a:spcPct val="0"/>
              </a:spcAft>
              <a:buFont typeface="Wingdings" panose="05000000000000000000" pitchFamily="2" charset="2"/>
              <a:buChar char="§"/>
            </a:pPr>
            <a:r>
              <a:rPr lang="en-US" altLang="en-US" sz="2100" dirty="0">
                <a:solidFill>
                  <a:srgbClr val="003B71"/>
                </a:solidFill>
                <a:cs typeface="Calibri" panose="020F0502020204030204" pitchFamily="34" charset="0"/>
              </a:rPr>
              <a:t>Accidents and injuries</a:t>
            </a:r>
            <a:endParaRPr lang="en-US" altLang="en-US" sz="2100" dirty="0">
              <a:solidFill>
                <a:srgbClr val="003B71"/>
              </a:solidFill>
            </a:endParaRPr>
          </a:p>
          <a:p>
            <a:pPr marL="285750" lvl="0" indent="-285750">
              <a:lnSpc>
                <a:spcPct val="100000"/>
              </a:lnSpc>
              <a:spcAft>
                <a:spcPct val="0"/>
              </a:spcAft>
              <a:buFont typeface="Wingdings" panose="05000000000000000000" pitchFamily="2" charset="2"/>
              <a:buChar char="§"/>
            </a:pPr>
            <a:r>
              <a:rPr lang="en-US" altLang="en-US" sz="2100" dirty="0">
                <a:solidFill>
                  <a:srgbClr val="003B71"/>
                </a:solidFill>
                <a:cs typeface="Calibri" panose="020F0502020204030204" pitchFamily="34" charset="0"/>
              </a:rPr>
              <a:t>Theft and risk of violence</a:t>
            </a:r>
            <a:endParaRPr lang="en-US" altLang="en-US" sz="2100" dirty="0">
              <a:solidFill>
                <a:srgbClr val="003B71"/>
              </a:solidFill>
            </a:endParaRPr>
          </a:p>
          <a:p>
            <a:pPr marL="285750" lvl="0" indent="-285750">
              <a:lnSpc>
                <a:spcPct val="100000"/>
              </a:lnSpc>
              <a:spcAft>
                <a:spcPct val="0"/>
              </a:spcAft>
              <a:buFont typeface="Wingdings" panose="05000000000000000000" pitchFamily="2" charset="2"/>
              <a:buChar char="§"/>
            </a:pPr>
            <a:r>
              <a:rPr lang="en-US" altLang="en-US" sz="2100" dirty="0">
                <a:solidFill>
                  <a:srgbClr val="003B71"/>
                </a:solidFill>
                <a:cs typeface="Calibri" panose="020F0502020204030204" pitchFamily="34" charset="0"/>
              </a:rPr>
              <a:t>Depression and suicidality</a:t>
            </a:r>
            <a:endParaRPr lang="en-US" altLang="en-US" sz="2100" dirty="0">
              <a:solidFill>
                <a:srgbClr val="003B71"/>
              </a:solidFill>
            </a:endParaRPr>
          </a:p>
          <a:p>
            <a:pPr marL="285750" lvl="0" indent="-285750">
              <a:lnSpc>
                <a:spcPct val="100000"/>
              </a:lnSpc>
              <a:spcAft>
                <a:spcPct val="0"/>
              </a:spcAft>
              <a:buFont typeface="Wingdings" panose="05000000000000000000" pitchFamily="2" charset="2"/>
              <a:buChar char="§"/>
            </a:pPr>
            <a:r>
              <a:rPr lang="en-US" altLang="en-US" sz="2100" dirty="0">
                <a:solidFill>
                  <a:srgbClr val="003B71"/>
                </a:solidFill>
                <a:cs typeface="Calibri" panose="020F0502020204030204" pitchFamily="34" charset="0"/>
              </a:rPr>
              <a:t>Absenteeism and presenteeism</a:t>
            </a:r>
            <a:endParaRPr lang="en-US" altLang="en-US" sz="2100" dirty="0">
              <a:solidFill>
                <a:srgbClr val="003B71"/>
              </a:solidFill>
            </a:endParaRPr>
          </a:p>
          <a:p>
            <a:pPr marL="285750" lvl="0" indent="-285750">
              <a:lnSpc>
                <a:spcPct val="100000"/>
              </a:lnSpc>
              <a:spcAft>
                <a:spcPct val="0"/>
              </a:spcAft>
              <a:buFont typeface="Wingdings" panose="05000000000000000000" pitchFamily="2" charset="2"/>
              <a:buChar char="§"/>
            </a:pPr>
            <a:r>
              <a:rPr lang="en-US" altLang="en-US" sz="2100" dirty="0">
                <a:solidFill>
                  <a:srgbClr val="003B71"/>
                </a:solidFill>
                <a:cs typeface="Calibri" panose="020F0502020204030204" pitchFamily="34" charset="0"/>
              </a:rPr>
              <a:t>Workers compensation and disability costs</a:t>
            </a:r>
          </a:p>
          <a:p>
            <a:pPr marL="285750" indent="-285750">
              <a:lnSpc>
                <a:spcPct val="100000"/>
              </a:lnSpc>
              <a:spcAft>
                <a:spcPct val="0"/>
              </a:spcAft>
              <a:buFont typeface="Wingdings" panose="05000000000000000000" pitchFamily="2" charset="2"/>
              <a:buChar char="§"/>
            </a:pPr>
            <a:r>
              <a:rPr lang="en-US" sz="2100" dirty="0">
                <a:solidFill>
                  <a:srgbClr val="003B71"/>
                </a:solidFill>
              </a:rPr>
              <a:t>Customer dissatisfaction with inferior products</a:t>
            </a:r>
          </a:p>
          <a:p>
            <a:endParaRPr lang="en-US" sz="2100" dirty="0"/>
          </a:p>
        </p:txBody>
      </p:sp>
      <p:pic>
        <p:nvPicPr>
          <p:cNvPr id="14" name="Picture Placeholder 13"/>
          <p:cNvPicPr>
            <a:picLocks noGrp="1" noChangeAspect="1"/>
          </p:cNvPicPr>
          <p:nvPr>
            <p:ph type="pic" sz="quarter" idx="13"/>
          </p:nvPr>
        </p:nvPicPr>
        <p:blipFill>
          <a:blip r:embed="rId3">
            <a:extLst>
              <a:ext uri="{28A0092B-C50C-407E-A947-70E740481C1C}">
                <a14:useLocalDpi xmlns:a14="http://schemas.microsoft.com/office/drawing/2010/main" xmlns="" val="0"/>
              </a:ext>
            </a:extLst>
          </a:blip>
          <a:srcRect l="11509" r="11509"/>
          <a:stretch>
            <a:fillRect/>
          </a:stretch>
        </p:blipFill>
        <p:spPr>
          <a:xfrm>
            <a:off x="5119323" y="1872462"/>
            <a:ext cx="3323002" cy="3322792"/>
          </a:xfrm>
        </p:spPr>
      </p:pic>
      <p:sp>
        <p:nvSpPr>
          <p:cNvPr id="13" name="Title 1"/>
          <p:cNvSpPr>
            <a:spLocks noGrp="1"/>
          </p:cNvSpPr>
          <p:nvPr>
            <p:ph type="body" sz="quarter" idx="10"/>
          </p:nvPr>
        </p:nvSpPr>
        <p:spPr>
          <a:xfrm>
            <a:off x="1465263" y="95250"/>
            <a:ext cx="6977062" cy="1508125"/>
          </a:xfrm>
          <a:prstGeom prst="rect">
            <a:avLst/>
          </a:prstGeom>
        </p:spPr>
        <p:txBody>
          <a:bodyPr/>
          <a:lstStyle/>
          <a:p>
            <a:r>
              <a:rPr lang="en-US" sz="4000" dirty="0">
                <a:solidFill>
                  <a:srgbClr val="00A1DF"/>
                </a:solidFill>
              </a:rPr>
              <a:t>Why Employers Should Care</a:t>
            </a:r>
          </a:p>
        </p:txBody>
      </p:sp>
    </p:spTree>
    <p:extLst>
      <p:ext uri="{BB962C8B-B14F-4D97-AF65-F5344CB8AC3E}">
        <p14:creationId xmlns:p14="http://schemas.microsoft.com/office/powerpoint/2010/main" xmlns="" val="3532997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5" y="1621474"/>
            <a:ext cx="6977106" cy="4419562"/>
          </a:xfrm>
        </p:spPr>
        <p:txBody>
          <a:bodyPr/>
          <a:lstStyle/>
          <a:p>
            <a:pPr marL="342900" lvl="0" indent="-342900">
              <a:spcAft>
                <a:spcPts val="1200"/>
              </a:spcAft>
              <a:buFont typeface="Wingdings" panose="05000000000000000000" pitchFamily="2" charset="2"/>
              <a:buChar char="v"/>
            </a:pPr>
            <a:r>
              <a:rPr lang="en-US" sz="2400" dirty="0" smtClean="0"/>
              <a:t>Construction </a:t>
            </a:r>
            <a:r>
              <a:rPr lang="en-US" sz="2400" dirty="0"/>
              <a:t>workers are the most likely of all occupations to </a:t>
            </a:r>
            <a:r>
              <a:rPr lang="en-US" sz="2400" b="1" dirty="0"/>
              <a:t>use </a:t>
            </a:r>
            <a:r>
              <a:rPr lang="en-US" sz="2400" dirty="0"/>
              <a:t>cocaine and misuse prescription opioids</a:t>
            </a:r>
            <a:r>
              <a:rPr lang="en-US" sz="2400" dirty="0" smtClean="0"/>
              <a:t>.*</a:t>
            </a:r>
          </a:p>
          <a:p>
            <a:pPr marL="342900" lvl="0" indent="-342900">
              <a:spcAft>
                <a:spcPts val="1200"/>
              </a:spcAft>
              <a:buFont typeface="Wingdings" panose="05000000000000000000" pitchFamily="2" charset="2"/>
              <a:buChar char="v"/>
            </a:pPr>
            <a:r>
              <a:rPr lang="en-US" sz="2400" dirty="0" smtClean="0"/>
              <a:t>Significantly more likely to become</a:t>
            </a:r>
            <a:r>
              <a:rPr lang="en-US" sz="2400" b="1" dirty="0" smtClean="0"/>
              <a:t> addicted </a:t>
            </a:r>
            <a:r>
              <a:rPr lang="en-US" sz="2400" dirty="0" smtClean="0"/>
              <a:t>to opioids, like prescription painkillers, than other workers in the general population.</a:t>
            </a:r>
          </a:p>
          <a:p>
            <a:pPr marL="342900" indent="-342900">
              <a:spcAft>
                <a:spcPts val="1200"/>
              </a:spcAft>
              <a:buFont typeface="Wingdings" panose="05000000000000000000" pitchFamily="2" charset="2"/>
              <a:buChar char="v"/>
            </a:pPr>
            <a:r>
              <a:rPr lang="en-US" sz="2400" dirty="0"/>
              <a:t>The </a:t>
            </a:r>
            <a:r>
              <a:rPr lang="en-US" sz="2400" b="1" dirty="0"/>
              <a:t>fatal overdose </a:t>
            </a:r>
            <a:r>
              <a:rPr lang="en-US" sz="2400" dirty="0"/>
              <a:t>rate among construction workers is </a:t>
            </a:r>
            <a:r>
              <a:rPr lang="en-US" sz="2400" b="1" dirty="0"/>
              <a:t>6 times </a:t>
            </a:r>
            <a:r>
              <a:rPr lang="en-US" sz="2400" dirty="0"/>
              <a:t>what it is in the greater population</a:t>
            </a:r>
            <a:r>
              <a:rPr lang="en-US" sz="2400" dirty="0" smtClean="0"/>
              <a:t>.</a:t>
            </a:r>
            <a:endParaRPr lang="en-US" sz="2800" dirty="0" smtClean="0"/>
          </a:p>
          <a:p>
            <a:pPr lvl="0">
              <a:spcAft>
                <a:spcPts val="1200"/>
              </a:spcAft>
            </a:pPr>
            <a:endParaRPr lang="en-US" sz="1800" dirty="0" smtClean="0"/>
          </a:p>
          <a:p>
            <a:pPr lvl="0">
              <a:spcAft>
                <a:spcPts val="1200"/>
              </a:spcAft>
            </a:pPr>
            <a:r>
              <a:rPr lang="en-US" sz="1800" dirty="0" smtClean="0"/>
              <a:t>*Source</a:t>
            </a:r>
            <a:r>
              <a:rPr lang="en-US" sz="1800" dirty="0"/>
              <a:t>: Center for Drug Use and HIV/HCV Research at New York University’s College of Global Health (October 2019)</a:t>
            </a:r>
          </a:p>
          <a:p>
            <a:pPr>
              <a:spcAft>
                <a:spcPts val="1200"/>
              </a:spcAft>
            </a:pPr>
            <a:endParaRPr lang="en-US" dirty="0"/>
          </a:p>
        </p:txBody>
      </p:sp>
      <p:sp>
        <p:nvSpPr>
          <p:cNvPr id="7" name="Title 1"/>
          <p:cNvSpPr>
            <a:spLocks noGrp="1"/>
          </p:cNvSpPr>
          <p:nvPr>
            <p:ph type="body" sz="quarter" idx="10"/>
          </p:nvPr>
        </p:nvSpPr>
        <p:spPr>
          <a:prstGeom prst="rect">
            <a:avLst/>
          </a:prstGeom>
        </p:spPr>
        <p:txBody>
          <a:bodyPr/>
          <a:lstStyle/>
          <a:p>
            <a:r>
              <a:rPr lang="en-US" sz="3200" dirty="0"/>
              <a:t>What Does This Have to Do with the Home Building Industry?</a:t>
            </a:r>
          </a:p>
        </p:txBody>
      </p:sp>
    </p:spTree>
    <p:extLst>
      <p:ext uri="{BB962C8B-B14F-4D97-AF65-F5344CB8AC3E}">
        <p14:creationId xmlns:p14="http://schemas.microsoft.com/office/powerpoint/2010/main" xmlns="" val="3513638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endParaRPr lang="en-US" dirty="0" smtClean="0"/>
          </a:p>
          <a:p>
            <a:r>
              <a:rPr lang="en-US" dirty="0" smtClean="0"/>
              <a:t>What </a:t>
            </a:r>
            <a:r>
              <a:rPr lang="en-US" dirty="0"/>
              <a:t>Does This Have to Do with the Home Building Industry?</a:t>
            </a:r>
          </a:p>
          <a:p>
            <a:endParaRPr lang="en-US" sz="4000" b="0" dirty="0">
              <a:latin typeface="Calibri" panose="020F0502020204030204" pitchFamily="34" charset="0"/>
            </a:endParaRPr>
          </a:p>
        </p:txBody>
      </p:sp>
      <p:sp>
        <p:nvSpPr>
          <p:cNvPr id="8" name="Text Placeholder 7"/>
          <p:cNvSpPr>
            <a:spLocks noGrp="1"/>
          </p:cNvSpPr>
          <p:nvPr>
            <p:ph type="body" sz="quarter" idx="12"/>
          </p:nvPr>
        </p:nvSpPr>
        <p:spPr>
          <a:xfrm>
            <a:off x="1465856" y="1795426"/>
            <a:ext cx="6337300" cy="4575394"/>
          </a:xfrm>
        </p:spPr>
        <p:txBody>
          <a:bodyPr/>
          <a:lstStyle/>
          <a:p>
            <a:pPr marL="0">
              <a:buNone/>
            </a:pPr>
            <a:r>
              <a:rPr lang="en-US" sz="2600" dirty="0"/>
              <a:t>According to a recent study, work-related injuries contribute to the rapid increase in deaths from both opioids and suicides.</a:t>
            </a:r>
          </a:p>
          <a:p>
            <a:pPr marL="0">
              <a:buNone/>
            </a:pPr>
            <a:endParaRPr lang="en-US" sz="2600" dirty="0"/>
          </a:p>
          <a:p>
            <a:pPr marL="0">
              <a:buNone/>
            </a:pPr>
            <a:r>
              <a:rPr lang="en-US" sz="2600" dirty="0"/>
              <a:t>An injury serious enough to lead to at least a week off of work almost tripled the combined risk of suicide and overdose death among women, and increased the risk by 50 percent among men.</a:t>
            </a:r>
          </a:p>
          <a:p>
            <a:pPr marL="0">
              <a:buNone/>
            </a:pPr>
            <a:r>
              <a:rPr lang="en-US" sz="2000" dirty="0"/>
              <a:t>Source:  </a:t>
            </a:r>
            <a:r>
              <a:rPr lang="en-US" sz="2000" i="1" dirty="0"/>
              <a:t>American Journal of Industrial Medicine </a:t>
            </a:r>
            <a:r>
              <a:rPr lang="en-US" sz="2000" dirty="0"/>
              <a:t>(July 2019)</a:t>
            </a:r>
          </a:p>
        </p:txBody>
      </p:sp>
    </p:spTree>
    <p:extLst>
      <p:ext uri="{BB962C8B-B14F-4D97-AF65-F5344CB8AC3E}">
        <p14:creationId xmlns:p14="http://schemas.microsoft.com/office/powerpoint/2010/main" xmlns="" val="140136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5" y="1621473"/>
            <a:ext cx="6977106" cy="4299642"/>
          </a:xfrm>
        </p:spPr>
        <p:txBody>
          <a:bodyPr/>
          <a:lstStyle/>
          <a:p>
            <a:pPr marL="457200" lvl="0" indent="-457200">
              <a:spcAft>
                <a:spcPts val="1200"/>
              </a:spcAft>
              <a:buFont typeface="Wingdings" panose="05000000000000000000" pitchFamily="2" charset="2"/>
              <a:buChar char="v"/>
            </a:pPr>
            <a:r>
              <a:rPr lang="en-US" sz="2800" dirty="0" smtClean="0"/>
              <a:t>Three-quarters of those struggling with addiction to alcohol, pain medication, marijuana, and other substances are employed.</a:t>
            </a:r>
          </a:p>
          <a:p>
            <a:pPr lvl="0">
              <a:spcAft>
                <a:spcPts val="1200"/>
              </a:spcAft>
            </a:pPr>
            <a:endParaRPr lang="en-US" sz="2800" dirty="0"/>
          </a:p>
          <a:p>
            <a:pPr marL="457200" indent="-457200">
              <a:spcAft>
                <a:spcPts val="1200"/>
              </a:spcAft>
              <a:buFont typeface="Wingdings" panose="05000000000000000000" pitchFamily="2" charset="2"/>
              <a:buChar char="v"/>
            </a:pPr>
            <a:r>
              <a:rPr lang="en-US" sz="2800" dirty="0"/>
              <a:t>The average construction worker addicted to opioids has been on pain medications for at least six months.</a:t>
            </a:r>
          </a:p>
          <a:p>
            <a:pPr>
              <a:spcAft>
                <a:spcPts val="1200"/>
              </a:spcAft>
            </a:pPr>
            <a:endParaRPr lang="en-US" sz="2400" dirty="0"/>
          </a:p>
          <a:p>
            <a:pPr lvl="0">
              <a:spcAft>
                <a:spcPts val="1200"/>
              </a:spcAft>
            </a:pPr>
            <a:endParaRPr lang="en-US" sz="2400" dirty="0"/>
          </a:p>
          <a:p>
            <a:pPr>
              <a:spcAft>
                <a:spcPts val="1200"/>
              </a:spcAft>
            </a:pPr>
            <a:endParaRPr lang="en-US" dirty="0"/>
          </a:p>
        </p:txBody>
      </p:sp>
      <p:sp>
        <p:nvSpPr>
          <p:cNvPr id="7" name="Title 1"/>
          <p:cNvSpPr>
            <a:spLocks noGrp="1"/>
          </p:cNvSpPr>
          <p:nvPr>
            <p:ph type="body" sz="quarter" idx="10"/>
          </p:nvPr>
        </p:nvSpPr>
        <p:spPr>
          <a:prstGeom prst="rect">
            <a:avLst/>
          </a:prstGeom>
        </p:spPr>
        <p:txBody>
          <a:bodyPr/>
          <a:lstStyle/>
          <a:p>
            <a:r>
              <a:rPr lang="en-US" sz="3200" dirty="0"/>
              <a:t>What Does This Have to Do with the Home Building Industry?</a:t>
            </a:r>
          </a:p>
        </p:txBody>
      </p:sp>
    </p:spTree>
    <p:extLst>
      <p:ext uri="{BB962C8B-B14F-4D97-AF65-F5344CB8AC3E}">
        <p14:creationId xmlns:p14="http://schemas.microsoft.com/office/powerpoint/2010/main" xmlns="" val="3656376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b="0" dirty="0"/>
              <a:t>What Does This Have to Do with the Home Building Industry?</a:t>
            </a:r>
            <a:endParaRPr lang="en-US" b="0" dirty="0">
              <a:latin typeface="Arial" panose="020B0604020202020204" pitchFamily="34" charset="0"/>
            </a:endParaRPr>
          </a:p>
        </p:txBody>
      </p:sp>
      <p:sp>
        <p:nvSpPr>
          <p:cNvPr id="7" name="Text Placeholder 6"/>
          <p:cNvSpPr>
            <a:spLocks noGrp="1"/>
          </p:cNvSpPr>
          <p:nvPr>
            <p:ph type="body" sz="quarter" idx="12"/>
          </p:nvPr>
        </p:nvSpPr>
        <p:spPr>
          <a:xfrm>
            <a:off x="1465856" y="1698306"/>
            <a:ext cx="6337300" cy="4523873"/>
          </a:xfrm>
        </p:spPr>
        <p:txBody>
          <a:bodyPr/>
          <a:lstStyle/>
          <a:p>
            <a:pPr marL="0" lvl="0" indent="0">
              <a:spcAft>
                <a:spcPts val="600"/>
              </a:spcAft>
              <a:buNone/>
            </a:pPr>
            <a:r>
              <a:rPr lang="en-US" altLang="en-US" sz="2800" b="1" dirty="0"/>
              <a:t>$6.8K</a:t>
            </a:r>
            <a:r>
              <a:rPr lang="en-US" altLang="en-US" sz="1400" b="1" dirty="0"/>
              <a:t/>
            </a:r>
            <a:br>
              <a:rPr lang="en-US" altLang="en-US" sz="1400" b="1" dirty="0"/>
            </a:br>
            <a:endParaRPr lang="en-US" altLang="en-US" sz="800" b="1" dirty="0"/>
          </a:p>
          <a:p>
            <a:pPr lvl="0">
              <a:spcAft>
                <a:spcPts val="600"/>
              </a:spcAft>
            </a:pPr>
            <a:r>
              <a:rPr lang="en-US" altLang="en-US" sz="2000" dirty="0">
                <a:cs typeface="Calibri" panose="020F0502020204030204" pitchFamily="34" charset="0"/>
              </a:rPr>
              <a:t>Each construction worker with an untreated substance abuse disorder costs an employer $6,800 per year in excess healthcare </a:t>
            </a:r>
            <a:r>
              <a:rPr lang="en-US" altLang="en-US" sz="2000" dirty="0"/>
              <a:t> </a:t>
            </a:r>
            <a:r>
              <a:rPr lang="en-US" altLang="en-US" sz="2000" dirty="0">
                <a:cs typeface="Calibri" panose="020F0502020204030204" pitchFamily="34" charset="0"/>
              </a:rPr>
              <a:t>expenses, absenteeism, and turnover costs. </a:t>
            </a:r>
          </a:p>
          <a:p>
            <a:pPr marL="0" lvl="0" indent="0">
              <a:spcAft>
                <a:spcPts val="600"/>
              </a:spcAft>
            </a:pPr>
            <a:endParaRPr lang="en-US" altLang="en-US" dirty="0"/>
          </a:p>
          <a:p>
            <a:pPr marL="0" indent="0">
              <a:spcAft>
                <a:spcPts val="600"/>
              </a:spcAft>
              <a:buNone/>
            </a:pPr>
            <a:r>
              <a:rPr lang="en-US" sz="3000" b="1" dirty="0"/>
              <a:t>$2.4K </a:t>
            </a:r>
          </a:p>
          <a:p>
            <a:pPr>
              <a:spcAft>
                <a:spcPts val="600"/>
              </a:spcAft>
            </a:pPr>
            <a:r>
              <a:rPr lang="en-US" sz="2000" dirty="0"/>
              <a:t>But when a construction employee is in recovery from a substance abuse disorder, contractors save nearly $2,400 per year.</a:t>
            </a:r>
            <a:endParaRPr lang="en-US" altLang="en-US" sz="2000" dirty="0"/>
          </a:p>
          <a:p>
            <a:pPr>
              <a:spcAft>
                <a:spcPts val="600"/>
              </a:spcAft>
            </a:pPr>
            <a:r>
              <a:rPr lang="en-US" sz="2000" dirty="0"/>
              <a:t>Research has confirmed that opioids are not more effective than non-opioid painkillers for most pain.</a:t>
            </a:r>
            <a:r>
              <a:rPr lang="en-US" dirty="0"/>
              <a:t/>
            </a:r>
            <a:br>
              <a:rPr lang="en-US" dirty="0"/>
            </a:br>
            <a:endParaRPr lang="en-US" sz="800" dirty="0"/>
          </a:p>
          <a:p>
            <a:pPr marL="0" indent="0">
              <a:spcAft>
                <a:spcPts val="600"/>
              </a:spcAft>
              <a:buNone/>
            </a:pPr>
            <a:r>
              <a:rPr lang="en-US" dirty="0">
                <a:solidFill>
                  <a:srgbClr val="4D4D4F"/>
                </a:solidFill>
              </a:rPr>
              <a:t>Source:</a:t>
            </a:r>
            <a:r>
              <a:rPr lang="en-US" dirty="0"/>
              <a:t>  </a:t>
            </a:r>
            <a:r>
              <a:rPr lang="en-US" dirty="0">
                <a:solidFill>
                  <a:srgbClr val="808285"/>
                </a:solidFill>
              </a:rPr>
              <a:t>Midwest Economic Policy Institute (MEPI) Economic Commentary, 2018 </a:t>
            </a:r>
          </a:p>
          <a:p>
            <a:pPr>
              <a:spcAft>
                <a:spcPts val="600"/>
              </a:spcAft>
            </a:pPr>
            <a:endParaRPr lang="en-US" dirty="0"/>
          </a:p>
        </p:txBody>
      </p:sp>
      <p:sp>
        <p:nvSpPr>
          <p:cNvPr id="44" name="Rectangle 4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63480" bIns="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xmlns="" val="302791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98FC889-924D-4385-B0DB-C89C6101166D}"/>
              </a:ext>
            </a:extLst>
          </p:cNvPr>
          <p:cNvSpPr>
            <a:spLocks noGrp="1"/>
          </p:cNvSpPr>
          <p:nvPr>
            <p:ph type="body" sz="quarter" idx="10"/>
          </p:nvPr>
        </p:nvSpPr>
        <p:spPr>
          <a:xfrm>
            <a:off x="1465856" y="95095"/>
            <a:ext cx="7139665" cy="1508116"/>
          </a:xfrm>
        </p:spPr>
        <p:txBody>
          <a:bodyPr/>
          <a:lstStyle/>
          <a:p>
            <a:endParaRPr lang="en-US" sz="3200" dirty="0">
              <a:solidFill>
                <a:srgbClr val="00A1DF"/>
              </a:solidFill>
              <a:latin typeface="Calibri" panose="020F0502020204030204" pitchFamily="34" charset="0"/>
              <a:cs typeface="Calibri" panose="020F0502020204030204" pitchFamily="34" charset="0"/>
            </a:endParaRPr>
          </a:p>
          <a:p>
            <a:r>
              <a:rPr lang="en-US" sz="3200" dirty="0">
                <a:solidFill>
                  <a:srgbClr val="00A1DF"/>
                </a:solidFill>
                <a:latin typeface="Calibri" panose="020F0502020204030204" pitchFamily="34" charset="0"/>
                <a:cs typeface="Calibri" panose="020F0502020204030204" pitchFamily="34" charset="0"/>
              </a:rPr>
              <a:t>Lamont And Tong Stand With Construction Workers On Opioid Addiction Awareness</a:t>
            </a:r>
          </a:p>
          <a:p>
            <a:endParaRPr lang="en-US" dirty="0"/>
          </a:p>
        </p:txBody>
      </p:sp>
      <p:pic>
        <p:nvPicPr>
          <p:cNvPr id="5" name="Picture Placeholder 4" descr="A picture containing person, building, outdoor, man&#10;&#10;Description automatically generated">
            <a:extLst>
              <a:ext uri="{FF2B5EF4-FFF2-40B4-BE49-F238E27FC236}">
                <a16:creationId xmlns="" xmlns:a16="http://schemas.microsoft.com/office/drawing/2014/main" id="{19906C14-5DD9-4E84-B413-7FD571BD2AD6}"/>
              </a:ext>
            </a:extLst>
          </p:cNvPr>
          <p:cNvPicPr>
            <a:picLocks noGrp="1" noChangeAspect="1"/>
          </p:cNvPicPr>
          <p:nvPr>
            <p:ph type="pic" sz="quarter" idx="13"/>
          </p:nvPr>
        </p:nvPicPr>
        <p:blipFill>
          <a:blip r:embed="rId3"/>
          <a:srcRect t="4902" b="4902"/>
          <a:stretch>
            <a:fillRect/>
          </a:stretch>
        </p:blipFill>
        <p:spPr/>
      </p:pic>
    </p:spTree>
    <p:extLst>
      <p:ext uri="{BB962C8B-B14F-4D97-AF65-F5344CB8AC3E}">
        <p14:creationId xmlns:p14="http://schemas.microsoft.com/office/powerpoint/2010/main" xmlns="" val="2759924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5856" y="95095"/>
            <a:ext cx="7093528" cy="1373941"/>
          </a:xfrm>
        </p:spPr>
        <p:txBody>
          <a:bodyPr/>
          <a:lstStyle/>
          <a:p>
            <a:endParaRPr lang="en-US" b="1" dirty="0">
              <a:solidFill>
                <a:srgbClr val="00B0F0"/>
              </a:solidFill>
            </a:endParaRPr>
          </a:p>
          <a:p>
            <a:r>
              <a:rPr lang="en-US" b="1" dirty="0">
                <a:solidFill>
                  <a:srgbClr val="00B0F0"/>
                </a:solidFill>
              </a:rPr>
              <a:t>What Does This Have to Do with the Home Building Industry?</a:t>
            </a:r>
            <a:endParaRPr lang="en-US" b="1" dirty="0">
              <a:solidFill>
                <a:srgbClr val="00B0F0"/>
              </a:solidFill>
              <a:latin typeface="Arial" panose="020B0604020202020204" pitchFamily="34" charset="0"/>
            </a:endParaRPr>
          </a:p>
          <a:p>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01837" y="2531707"/>
            <a:ext cx="5940325" cy="4206240"/>
          </a:xfrm>
          <a:prstGeom prst="rect">
            <a:avLst/>
          </a:prstGeom>
        </p:spPr>
      </p:pic>
      <p:sp>
        <p:nvSpPr>
          <p:cNvPr id="3" name="Rectangle 2">
            <a:extLst>
              <a:ext uri="{FF2B5EF4-FFF2-40B4-BE49-F238E27FC236}">
                <a16:creationId xmlns="" xmlns:a16="http://schemas.microsoft.com/office/drawing/2014/main" id="{EE96093E-076C-43CB-9FC2-086A68C7B51D}"/>
              </a:ext>
            </a:extLst>
          </p:cNvPr>
          <p:cNvSpPr/>
          <p:nvPr/>
        </p:nvSpPr>
        <p:spPr>
          <a:xfrm>
            <a:off x="1094704" y="1644874"/>
            <a:ext cx="6722771" cy="907941"/>
          </a:xfrm>
          <a:prstGeom prst="rect">
            <a:avLst/>
          </a:prstGeom>
        </p:spPr>
        <p:txBody>
          <a:bodyPr wrap="square">
            <a:spAutoFit/>
          </a:bodyPr>
          <a:lstStyle/>
          <a:p>
            <a:pPr marL="457200" marR="0">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Construction industry to workers battling addiction: ‘We want to help’</a:t>
            </a:r>
          </a:p>
          <a:p>
            <a:pPr marL="457200" marR="0">
              <a:spcBef>
                <a:spcPts val="0"/>
              </a:spcBef>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By</a:t>
            </a:r>
            <a:r>
              <a:rPr lang="en-US" sz="1200" b="1" dirty="0">
                <a:latin typeface="Arial" panose="020B0604020202020204" pitchFamily="34" charset="0"/>
                <a:ea typeface="Calibri" panose="020F0502020204030204" pitchFamily="34" charset="0"/>
                <a:cs typeface="Arial" panose="020B0604020202020204" pitchFamily="34" charset="0"/>
              </a:rPr>
              <a:t> John Hilliard</a:t>
            </a:r>
            <a:r>
              <a:rPr lang="en-US" sz="1200" dirty="0">
                <a:latin typeface="Arial" panose="020B0604020202020204" pitchFamily="34" charset="0"/>
                <a:ea typeface="Calibri" panose="020F0502020204030204" pitchFamily="34" charset="0"/>
                <a:cs typeface="Arial" panose="020B0604020202020204" pitchFamily="34" charset="0"/>
              </a:rPr>
              <a:t> Globe Correspondent, April 28, 2019, 9:05 p.m.</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6161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Modes of Ingestion/Use Currently Available Medical Cannabis</a:t>
            </a:r>
          </a:p>
        </p:txBody>
      </p:sp>
      <p:sp>
        <p:nvSpPr>
          <p:cNvPr id="3" name="Text Placeholder 2"/>
          <p:cNvSpPr>
            <a:spLocks noGrp="1"/>
          </p:cNvSpPr>
          <p:nvPr>
            <p:ph type="body" sz="quarter" idx="11"/>
          </p:nvPr>
        </p:nvSpPr>
        <p:spPr>
          <a:xfrm>
            <a:off x="1465856" y="1903426"/>
            <a:ext cx="6448951" cy="3987708"/>
          </a:xfrm>
        </p:spPr>
        <p:txBody>
          <a:bodyPr/>
          <a:lstStyle/>
          <a:p>
            <a:pPr marL="457200" indent="-457200">
              <a:spcAft>
                <a:spcPts val="800"/>
              </a:spcAft>
              <a:buFont typeface="Wingdings" panose="05000000000000000000" pitchFamily="2" charset="2"/>
              <a:buChar char="§"/>
            </a:pPr>
            <a:r>
              <a:rPr lang="en-US" sz="3000" dirty="0"/>
              <a:t>Vaporizers – inhale mist</a:t>
            </a:r>
          </a:p>
          <a:p>
            <a:pPr marL="457200" indent="-457200">
              <a:spcAft>
                <a:spcPts val="800"/>
              </a:spcAft>
              <a:buFont typeface="Wingdings" panose="05000000000000000000" pitchFamily="2" charset="2"/>
              <a:buChar char="§"/>
            </a:pPr>
            <a:r>
              <a:rPr lang="en-US" sz="3000" dirty="0"/>
              <a:t>Edibles - Eat</a:t>
            </a:r>
          </a:p>
          <a:p>
            <a:pPr marL="457200" indent="-457200">
              <a:spcAft>
                <a:spcPts val="800"/>
              </a:spcAft>
              <a:buFont typeface="Wingdings" panose="05000000000000000000" pitchFamily="2" charset="2"/>
              <a:buChar char="§"/>
            </a:pPr>
            <a:r>
              <a:rPr lang="en-US" sz="3000" dirty="0"/>
              <a:t>Topicals &amp; Sprays – apply to skin</a:t>
            </a:r>
          </a:p>
          <a:p>
            <a:pPr marL="457200" indent="-457200">
              <a:spcAft>
                <a:spcPts val="800"/>
              </a:spcAft>
              <a:buFont typeface="Wingdings" panose="05000000000000000000" pitchFamily="2" charset="2"/>
              <a:buChar char="§"/>
            </a:pPr>
            <a:r>
              <a:rPr lang="en-US" sz="3000" dirty="0"/>
              <a:t>Pills</a:t>
            </a:r>
          </a:p>
          <a:p>
            <a:pPr marL="457200" indent="-457200">
              <a:spcAft>
                <a:spcPts val="800"/>
              </a:spcAft>
              <a:buFont typeface="Wingdings" panose="05000000000000000000" pitchFamily="2" charset="2"/>
              <a:buChar char="§"/>
            </a:pPr>
            <a:r>
              <a:rPr lang="en-US" sz="3000" dirty="0"/>
              <a:t>Liquid Extracts/Tinctures –  place under tongue</a:t>
            </a:r>
          </a:p>
          <a:p>
            <a:pPr marL="457200" indent="-457200">
              <a:spcAft>
                <a:spcPts val="800"/>
              </a:spcAft>
              <a:buFont typeface="Wingdings" panose="05000000000000000000" pitchFamily="2" charset="2"/>
              <a:buChar char="§"/>
            </a:pPr>
            <a:r>
              <a:rPr lang="en-US" sz="3000" dirty="0"/>
              <a:t>Plant</a:t>
            </a:r>
          </a:p>
        </p:txBody>
      </p:sp>
    </p:spTree>
    <p:extLst>
      <p:ext uri="{BB962C8B-B14F-4D97-AF65-F5344CB8AC3E}">
        <p14:creationId xmlns:p14="http://schemas.microsoft.com/office/powerpoint/2010/main" xmlns="" val="97121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5856" y="95095"/>
            <a:ext cx="7139665" cy="1508116"/>
          </a:xfrm>
        </p:spPr>
        <p:txBody>
          <a:bodyPr/>
          <a:lstStyle/>
          <a:p>
            <a:r>
              <a:rPr lang="en-US" b="1" dirty="0">
                <a:solidFill>
                  <a:srgbClr val="00B0F0"/>
                </a:solidFill>
              </a:rPr>
              <a:t>P.A.A.R.I</a:t>
            </a:r>
            <a:r>
              <a:rPr lang="en-US" b="1" dirty="0"/>
              <a:t>. </a:t>
            </a:r>
            <a:r>
              <a:rPr lang="en-US" b="1" dirty="0">
                <a:solidFill>
                  <a:srgbClr val="00B0F0"/>
                </a:solidFill>
              </a:rPr>
              <a:t>Launches First Recovery-Friendly Construction Site Program</a:t>
            </a: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xmlns="" val="0"/>
              </a:ext>
            </a:extLst>
          </a:blip>
          <a:srcRect t="7939" b="7939"/>
          <a:stretch>
            <a:fillRect/>
          </a:stretch>
        </p:blipFill>
        <p:spPr/>
      </p:pic>
    </p:spTree>
    <p:extLst>
      <p:ext uri="{BB962C8B-B14F-4D97-AF65-F5344CB8AC3E}">
        <p14:creationId xmlns:p14="http://schemas.microsoft.com/office/powerpoint/2010/main" xmlns="" val="2221847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Recovery-Friendly Construction Site Program</a:t>
            </a:r>
          </a:p>
        </p:txBody>
      </p:sp>
      <p:sp>
        <p:nvSpPr>
          <p:cNvPr id="3" name="Text Placeholder 2"/>
          <p:cNvSpPr>
            <a:spLocks noGrp="1"/>
          </p:cNvSpPr>
          <p:nvPr>
            <p:ph type="body" sz="quarter" idx="11"/>
          </p:nvPr>
        </p:nvSpPr>
        <p:spPr>
          <a:xfrm>
            <a:off x="1465856" y="1872462"/>
            <a:ext cx="6852644" cy="4138594"/>
          </a:xfrm>
        </p:spPr>
        <p:txBody>
          <a:bodyPr/>
          <a:lstStyle/>
          <a:p>
            <a:r>
              <a:rPr lang="en-US" sz="2000" dirty="0"/>
              <a:t>Launched – June 2019</a:t>
            </a:r>
          </a:p>
          <a:p>
            <a:endParaRPr lang="en-US" sz="2400" dirty="0"/>
          </a:p>
          <a:p>
            <a:pPr marL="342900" indent="-342900">
              <a:buFont typeface="Wingdings" panose="05000000000000000000" pitchFamily="2" charset="2"/>
              <a:buChar char="v"/>
            </a:pPr>
            <a:r>
              <a:rPr lang="en-US" sz="2400" b="1" dirty="0">
                <a:solidFill>
                  <a:srgbClr val="002060"/>
                </a:solidFill>
              </a:rPr>
              <a:t>NARCAN training</a:t>
            </a:r>
          </a:p>
          <a:p>
            <a:pPr marL="342900" indent="-342900">
              <a:buFont typeface="Wingdings" panose="05000000000000000000" pitchFamily="2" charset="2"/>
              <a:buChar char="v"/>
            </a:pPr>
            <a:r>
              <a:rPr lang="en-US" sz="2400" b="1" dirty="0">
                <a:solidFill>
                  <a:srgbClr val="002060"/>
                </a:solidFill>
              </a:rPr>
              <a:t>Distribution of customized NARCAN kit – wall-mounted</a:t>
            </a:r>
          </a:p>
          <a:p>
            <a:pPr marL="342900" indent="-342900">
              <a:buFont typeface="Wingdings" panose="05000000000000000000" pitchFamily="2" charset="2"/>
              <a:buChar char="v"/>
            </a:pPr>
            <a:r>
              <a:rPr lang="en-US" sz="2400" b="1" dirty="0">
                <a:solidFill>
                  <a:srgbClr val="002060"/>
                </a:solidFill>
              </a:rPr>
              <a:t>Recovery support – </a:t>
            </a:r>
          </a:p>
          <a:p>
            <a:pPr marL="1257300" lvl="2" indent="-342900">
              <a:buFont typeface="Arial" panose="020B0604020202020204" pitchFamily="34" charset="0"/>
              <a:buChar char="•"/>
            </a:pPr>
            <a:r>
              <a:rPr lang="en-US" sz="2400" b="1" dirty="0">
                <a:solidFill>
                  <a:srgbClr val="002060"/>
                </a:solidFill>
              </a:rPr>
              <a:t>Reduce stigma surrounding the opioid epidemic</a:t>
            </a:r>
          </a:p>
          <a:p>
            <a:pPr marL="1257300" lvl="2" indent="-342900">
              <a:buFont typeface="Arial" panose="020B0604020202020204" pitchFamily="34" charset="0"/>
              <a:buChar char="•"/>
            </a:pPr>
            <a:r>
              <a:rPr lang="en-US" sz="2400" b="1" dirty="0">
                <a:solidFill>
                  <a:srgbClr val="002060"/>
                </a:solidFill>
              </a:rPr>
              <a:t>Help individuals connect with treatment and services</a:t>
            </a:r>
          </a:p>
          <a:p>
            <a:endParaRPr lang="en-US" sz="2000" dirty="0"/>
          </a:p>
          <a:p>
            <a:endParaRPr lang="en-US" sz="2000" dirty="0"/>
          </a:p>
        </p:txBody>
      </p:sp>
    </p:spTree>
    <p:extLst>
      <p:ext uri="{BB962C8B-B14F-4D97-AF65-F5344CB8AC3E}">
        <p14:creationId xmlns:p14="http://schemas.microsoft.com/office/powerpoint/2010/main" xmlns="" val="2191074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Employers Can Make a Difference</a:t>
            </a:r>
          </a:p>
        </p:txBody>
      </p:sp>
      <p:sp>
        <p:nvSpPr>
          <p:cNvPr id="3" name="Text Placeholder 2"/>
          <p:cNvSpPr>
            <a:spLocks noGrp="1"/>
          </p:cNvSpPr>
          <p:nvPr>
            <p:ph type="body" sz="quarter" idx="11"/>
          </p:nvPr>
        </p:nvSpPr>
        <p:spPr>
          <a:xfrm>
            <a:off x="1465856" y="1872462"/>
            <a:ext cx="6852644" cy="3778829"/>
          </a:xfrm>
        </p:spPr>
        <p:txBody>
          <a:bodyPr/>
          <a:lstStyle/>
          <a:p>
            <a:r>
              <a:rPr lang="en-US" sz="2000" dirty="0"/>
              <a:t>Employers can take simple steps to protect themselves and their employees:</a:t>
            </a:r>
          </a:p>
          <a:p>
            <a:endParaRPr lang="en-US" sz="2000" dirty="0"/>
          </a:p>
          <a:p>
            <a:pPr marL="285750" indent="-285750">
              <a:buFont typeface="Wingdings" panose="05000000000000000000" pitchFamily="2" charset="2"/>
              <a:buChar char="§"/>
            </a:pPr>
            <a:r>
              <a:rPr lang="en-US" sz="2000" dirty="0"/>
              <a:t>Recognize prescription drugs impact the bottom line</a:t>
            </a:r>
          </a:p>
          <a:p>
            <a:pPr marL="285750" indent="-285750">
              <a:buFont typeface="Wingdings" panose="05000000000000000000" pitchFamily="2" charset="2"/>
              <a:buChar char="§"/>
            </a:pPr>
            <a:r>
              <a:rPr lang="en-US" sz="2000" dirty="0"/>
              <a:t>Enact strong company drug policies</a:t>
            </a:r>
          </a:p>
          <a:p>
            <a:pPr marL="285750" indent="-285750">
              <a:buFont typeface="Wingdings" panose="05000000000000000000" pitchFamily="2" charset="2"/>
              <a:buChar char="§"/>
            </a:pPr>
            <a:r>
              <a:rPr lang="en-US" sz="2000" dirty="0"/>
              <a:t>Expand drug panel testing to include opioids</a:t>
            </a:r>
          </a:p>
          <a:p>
            <a:pPr marL="285750" indent="-285750">
              <a:buFont typeface="Wingdings" panose="05000000000000000000" pitchFamily="2" charset="2"/>
              <a:buChar char="§"/>
            </a:pPr>
            <a:r>
              <a:rPr lang="en-US" sz="2000" dirty="0"/>
              <a:t>Train supervisors and employees to spot the first signs of drug misuse</a:t>
            </a:r>
          </a:p>
          <a:p>
            <a:pPr marL="285750" indent="-285750">
              <a:buFont typeface="Wingdings" panose="05000000000000000000" pitchFamily="2" charset="2"/>
              <a:buChar char="§"/>
            </a:pPr>
            <a:r>
              <a:rPr lang="en-US" sz="2000" dirty="0"/>
              <a:t>Treat substance abuse as a disease</a:t>
            </a:r>
          </a:p>
          <a:p>
            <a:pPr marL="285750" indent="-285750">
              <a:buFont typeface="Wingdings" panose="05000000000000000000" pitchFamily="2" charset="2"/>
              <a:buChar char="§"/>
            </a:pPr>
            <a:r>
              <a:rPr lang="en-US" sz="2000" dirty="0"/>
              <a:t>Leverage employee assistance programs to help employees return to work</a:t>
            </a:r>
          </a:p>
        </p:txBody>
      </p:sp>
    </p:spTree>
    <p:extLst>
      <p:ext uri="{BB962C8B-B14F-4D97-AF65-F5344CB8AC3E}">
        <p14:creationId xmlns:p14="http://schemas.microsoft.com/office/powerpoint/2010/main" xmlns="" val="2789989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745463"/>
            <a:ext cx="6337025" cy="3138264"/>
          </a:xfrm>
        </p:spPr>
        <p:txBody>
          <a:bodyPr/>
          <a:lstStyle/>
          <a:p>
            <a:r>
              <a:rPr lang="en-US" sz="2200" dirty="0"/>
              <a:t>A clearly written policy forms the foundation of your drug-free workplace program. At minimum, your policy should include:</a:t>
            </a:r>
          </a:p>
          <a:p>
            <a:pPr marL="0">
              <a:lnSpc>
                <a:spcPct val="100000"/>
              </a:lnSpc>
              <a:spcAft>
                <a:spcPts val="0"/>
              </a:spcAft>
            </a:pPr>
            <a:endParaRPr lang="en-US" sz="1400" dirty="0"/>
          </a:p>
          <a:p>
            <a:pPr marL="228600" indent="-228600">
              <a:buFont typeface="Wingdings" panose="05000000000000000000" pitchFamily="2" charset="2"/>
              <a:buChar char="§"/>
            </a:pPr>
            <a:r>
              <a:rPr lang="en-US" sz="2200" dirty="0"/>
              <a:t>The rationale for the policy, such as organizational goals and compliance with laws or regulations</a:t>
            </a:r>
          </a:p>
          <a:p>
            <a:pPr marL="228600" indent="-228600">
              <a:buFont typeface="Wingdings" panose="05000000000000000000" pitchFamily="2" charset="2"/>
              <a:buChar char="§"/>
            </a:pPr>
            <a:r>
              <a:rPr lang="en-US" sz="2200" dirty="0"/>
              <a:t>Expectations for compliance, including who, what, when, and where</a:t>
            </a:r>
          </a:p>
          <a:p>
            <a:pPr marL="228600" indent="-228600">
              <a:buFont typeface="Wingdings" panose="05000000000000000000" pitchFamily="2" charset="2"/>
              <a:buChar char="§"/>
            </a:pPr>
            <a:r>
              <a:rPr lang="en-US" sz="2200" dirty="0"/>
              <a:t>Assistance options to support employees in following the policy</a:t>
            </a:r>
          </a:p>
          <a:p>
            <a:pPr marL="228600" indent="-228600">
              <a:buFont typeface="Wingdings" panose="05000000000000000000" pitchFamily="2" charset="2"/>
              <a:buChar char="§"/>
            </a:pPr>
            <a:r>
              <a:rPr lang="en-US" sz="2200" dirty="0"/>
              <a:t>Consequences for violating the policy</a:t>
            </a:r>
          </a:p>
        </p:txBody>
      </p:sp>
      <p:sp>
        <p:nvSpPr>
          <p:cNvPr id="7" name="Title 1"/>
          <p:cNvSpPr>
            <a:spLocks noGrp="1"/>
          </p:cNvSpPr>
          <p:nvPr>
            <p:ph type="body" sz="quarter" idx="10"/>
          </p:nvPr>
        </p:nvSpPr>
        <p:spPr>
          <a:prstGeom prst="rect">
            <a:avLst/>
          </a:prstGeom>
        </p:spPr>
        <p:txBody>
          <a:bodyPr/>
          <a:lstStyle/>
          <a:p>
            <a:r>
              <a:rPr lang="en-US" sz="4000" dirty="0"/>
              <a:t>Written Policy</a:t>
            </a:r>
          </a:p>
        </p:txBody>
      </p:sp>
    </p:spTree>
    <p:extLst>
      <p:ext uri="{BB962C8B-B14F-4D97-AF65-F5344CB8AC3E}">
        <p14:creationId xmlns:p14="http://schemas.microsoft.com/office/powerpoint/2010/main" xmlns="" val="4252855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916126"/>
            <a:ext cx="6763744" cy="3138264"/>
          </a:xfrm>
        </p:spPr>
        <p:txBody>
          <a:bodyPr/>
          <a:lstStyle/>
          <a:p>
            <a:pPr marL="457200" indent="-457200">
              <a:buFont typeface="Wingdings" panose="05000000000000000000" pitchFamily="2" charset="2"/>
              <a:buChar char="§"/>
              <a:defRPr/>
            </a:pPr>
            <a:r>
              <a:rPr lang="en-US" sz="3200" dirty="0"/>
              <a:t>Connecticut has a drug testing statute, Conn. Gen. Stat.§31-51t et seq.</a:t>
            </a:r>
          </a:p>
          <a:p>
            <a:pPr marL="0" indent="-457200">
              <a:lnSpc>
                <a:spcPct val="100000"/>
              </a:lnSpc>
              <a:spcAft>
                <a:spcPts val="0"/>
              </a:spcAft>
              <a:buFont typeface="Wingdings" panose="05000000000000000000" pitchFamily="2" charset="2"/>
              <a:buChar char="§"/>
              <a:defRPr/>
            </a:pPr>
            <a:endParaRPr lang="en-US" sz="3200" dirty="0"/>
          </a:p>
          <a:p>
            <a:pPr marL="457200" indent="-457200">
              <a:buFont typeface="Wingdings" panose="05000000000000000000" pitchFamily="2" charset="2"/>
              <a:buChar char="§"/>
              <a:defRPr/>
            </a:pPr>
            <a:r>
              <a:rPr lang="en-US" sz="3200" dirty="0"/>
              <a:t>Applies to any individual, corporation, partnership or association except for the state or a subdivision thereof.</a:t>
            </a:r>
          </a:p>
        </p:txBody>
      </p:sp>
      <p:sp>
        <p:nvSpPr>
          <p:cNvPr id="7" name="Title 1"/>
          <p:cNvSpPr>
            <a:spLocks noGrp="1"/>
          </p:cNvSpPr>
          <p:nvPr>
            <p:ph type="body" sz="quarter" idx="10"/>
          </p:nvPr>
        </p:nvSpPr>
        <p:spPr>
          <a:prstGeom prst="rect">
            <a:avLst/>
          </a:prstGeom>
        </p:spPr>
        <p:txBody>
          <a:bodyPr/>
          <a:lstStyle/>
          <a:p>
            <a:r>
              <a:rPr lang="en-US" sz="4800" dirty="0"/>
              <a:t>Drug Testing - Connecticut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720063"/>
            <a:ext cx="6776444" cy="3138264"/>
          </a:xfrm>
        </p:spPr>
        <p:txBody>
          <a:bodyPr/>
          <a:lstStyle/>
          <a:p>
            <a:pPr>
              <a:defRPr/>
            </a:pPr>
            <a:r>
              <a:rPr lang="en-US" sz="2000" dirty="0"/>
              <a:t>Permits employers to require pre-employment urinalysis alcohol and drug tests so long as:</a:t>
            </a:r>
          </a:p>
          <a:p>
            <a:pPr marL="0">
              <a:lnSpc>
                <a:spcPct val="100000"/>
              </a:lnSpc>
              <a:spcAft>
                <a:spcPts val="0"/>
              </a:spcAft>
              <a:defRPr/>
            </a:pPr>
            <a:endParaRPr lang="en-US" sz="2000" dirty="0"/>
          </a:p>
          <a:p>
            <a:pPr marL="457200" indent="-457200">
              <a:lnSpc>
                <a:spcPct val="100000"/>
              </a:lnSpc>
              <a:spcAft>
                <a:spcPts val="1200"/>
              </a:spcAft>
              <a:buFont typeface="Wingdings" panose="05000000000000000000" pitchFamily="2" charset="2"/>
              <a:buChar char="§"/>
              <a:defRPr/>
            </a:pPr>
            <a:r>
              <a:rPr lang="en-US" sz="2000" dirty="0"/>
              <a:t>The prospective employee is informed in writing at the time of application of the employer's intent to conduct such a drug test</a:t>
            </a:r>
          </a:p>
          <a:p>
            <a:pPr marL="457200" indent="-457200">
              <a:lnSpc>
                <a:spcPct val="100000"/>
              </a:lnSpc>
              <a:spcAft>
                <a:spcPts val="1200"/>
              </a:spcAft>
              <a:buFont typeface="Wingdings" panose="05000000000000000000" pitchFamily="2" charset="2"/>
              <a:buChar char="§"/>
              <a:defRPr/>
            </a:pPr>
            <a:r>
              <a:rPr lang="en-US" sz="2000" dirty="0"/>
              <a:t>The drug test is conducted using a reliable methodology and if positive, confirmed by a second test which is separate and utilizing a gas chromatography and mass spectrometry methodology</a:t>
            </a:r>
          </a:p>
          <a:p>
            <a:pPr marL="457200" indent="-457200">
              <a:lnSpc>
                <a:spcPct val="100000"/>
              </a:lnSpc>
              <a:spcAft>
                <a:spcPts val="1200"/>
              </a:spcAft>
              <a:buFont typeface="Wingdings" panose="05000000000000000000" pitchFamily="2" charset="2"/>
              <a:buChar char="§"/>
              <a:defRPr/>
            </a:pPr>
            <a:r>
              <a:rPr lang="en-US" sz="2000" dirty="0"/>
              <a:t>The prospective employee is given a copy of any positive drug test result (the results shall be confidential)</a:t>
            </a:r>
          </a:p>
        </p:txBody>
      </p:sp>
      <p:sp>
        <p:nvSpPr>
          <p:cNvPr id="7" name="Title 1"/>
          <p:cNvSpPr>
            <a:spLocks noGrp="1"/>
          </p:cNvSpPr>
          <p:nvPr>
            <p:ph type="body" sz="quarter" idx="10"/>
          </p:nvPr>
        </p:nvSpPr>
        <p:spPr>
          <a:prstGeom prst="rect">
            <a:avLst/>
          </a:prstGeom>
        </p:spPr>
        <p:txBody>
          <a:bodyPr/>
          <a:lstStyle/>
          <a:p>
            <a:pPr>
              <a:defRPr/>
            </a:pPr>
            <a:r>
              <a:rPr lang="en-US" sz="4000" dirty="0"/>
              <a:t>Pre-Employment Drug Testing</a:t>
            </a:r>
            <a:endParaRPr lang="en-US" sz="4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1"/>
          </p:nvPr>
        </p:nvSpPr>
        <p:spPr>
          <a:xfrm>
            <a:off x="1465856" y="1916126"/>
            <a:ext cx="6738344" cy="3138264"/>
          </a:xfrm>
        </p:spPr>
        <p:txBody>
          <a:bodyPr/>
          <a:lstStyle/>
          <a:p>
            <a:r>
              <a:rPr lang="en-US" sz="3200" dirty="0"/>
              <a:t>Permissible if –</a:t>
            </a:r>
          </a:p>
          <a:p>
            <a:r>
              <a:rPr lang="en-US" sz="3200" dirty="0"/>
              <a:t>The employer has </a:t>
            </a:r>
            <a:r>
              <a:rPr lang="en-US" sz="3200" u="sng" dirty="0"/>
              <a:t>reasonable suspicion </a:t>
            </a:r>
            <a:r>
              <a:rPr lang="en-US" sz="3200" dirty="0"/>
              <a:t>that the employee is under the influence of drugs or alcohol which adversely affects or could adversely affect such employee's job performance.</a:t>
            </a:r>
          </a:p>
          <a:p>
            <a:endParaRPr lang="en-US" sz="3200" b="1" dirty="0">
              <a:solidFill>
                <a:srgbClr val="FF0000"/>
              </a:solidFill>
            </a:endParaRPr>
          </a:p>
        </p:txBody>
      </p:sp>
      <p:sp>
        <p:nvSpPr>
          <p:cNvPr id="7" name="Title 1"/>
          <p:cNvSpPr>
            <a:spLocks noGrp="1"/>
          </p:cNvSpPr>
          <p:nvPr>
            <p:ph type="body" sz="quarter" idx="10"/>
          </p:nvPr>
        </p:nvSpPr>
        <p:spPr>
          <a:prstGeom prst="rect">
            <a:avLst/>
          </a:prstGeom>
        </p:spPr>
        <p:txBody>
          <a:bodyPr/>
          <a:lstStyle/>
          <a:p>
            <a:pPr>
              <a:defRPr/>
            </a:pPr>
            <a:r>
              <a:rPr lang="en-US" sz="3800" dirty="0"/>
              <a:t>Drug Testing of Current Employees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type="body" sz="quarter" idx="11"/>
          </p:nvPr>
        </p:nvSpPr>
        <p:spPr/>
        <p:txBody>
          <a:bodyPr/>
          <a:lstStyle/>
          <a:p>
            <a:r>
              <a:rPr lang="en-US" sz="2400" dirty="0"/>
              <a:t>An employer may require an employee to submit to a urinalysis drug test on a random basis if: </a:t>
            </a:r>
          </a:p>
          <a:p>
            <a:pPr marL="457200" indent="-450850">
              <a:lnSpc>
                <a:spcPct val="100000"/>
              </a:lnSpc>
              <a:buFont typeface="Wingdings" panose="05000000000000000000" pitchFamily="2" charset="2"/>
              <a:buChar char="§"/>
            </a:pPr>
            <a:r>
              <a:rPr lang="en-US" sz="2400" dirty="0"/>
              <a:t>Such test is authorized under federal law</a:t>
            </a:r>
          </a:p>
          <a:p>
            <a:pPr marL="457200" indent="-450850">
              <a:lnSpc>
                <a:spcPct val="100000"/>
              </a:lnSpc>
              <a:buFont typeface="Wingdings" panose="05000000000000000000" pitchFamily="2" charset="2"/>
              <a:buChar char="§"/>
            </a:pPr>
            <a:r>
              <a:rPr lang="en-US" sz="2400" dirty="0"/>
              <a:t>The employee serves in an occupation which has been designated as a high-risk or safety-sensitive occupation pursuant to regulations adopted by the Labor Commissioner</a:t>
            </a:r>
          </a:p>
          <a:p>
            <a:pPr marL="457200" indent="-450850">
              <a:lnSpc>
                <a:spcPct val="100000"/>
              </a:lnSpc>
              <a:buFont typeface="Wingdings" panose="05000000000000000000" pitchFamily="2" charset="2"/>
              <a:buChar char="§"/>
            </a:pPr>
            <a:r>
              <a:rPr lang="en-US" sz="2400" dirty="0"/>
              <a:t>The urinalysis is conducted as Part of an Employee Assistance Program in which the employee voluntarily participates</a:t>
            </a:r>
          </a:p>
          <a:p>
            <a:endParaRPr lang="en-US" dirty="0"/>
          </a:p>
          <a:p>
            <a:endParaRPr lang="en-US" dirty="0"/>
          </a:p>
        </p:txBody>
      </p:sp>
      <p:sp>
        <p:nvSpPr>
          <p:cNvPr id="7" name="Title 1"/>
          <p:cNvSpPr>
            <a:spLocks noGrp="1"/>
          </p:cNvSpPr>
          <p:nvPr>
            <p:ph type="body" sz="quarter" idx="10"/>
          </p:nvPr>
        </p:nvSpPr>
        <p:spPr>
          <a:prstGeom prst="rect">
            <a:avLst/>
          </a:prstGeom>
        </p:spPr>
        <p:txBody>
          <a:bodyPr/>
          <a:lstStyle/>
          <a:p>
            <a:r>
              <a:rPr lang="en-US" dirty="0"/>
              <a:t>Random Drug Testing of Current Employees</a:t>
            </a:r>
          </a:p>
        </p:txBody>
      </p:sp>
    </p:spTree>
    <p:extLst>
      <p:ext uri="{BB962C8B-B14F-4D97-AF65-F5344CB8AC3E}">
        <p14:creationId xmlns:p14="http://schemas.microsoft.com/office/powerpoint/2010/main" xmlns="" val="2820332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Random Drug Testing – Reasonable Suspicion</a:t>
            </a:r>
          </a:p>
        </p:txBody>
      </p:sp>
      <p:sp>
        <p:nvSpPr>
          <p:cNvPr id="3" name="Text Placeholder 2"/>
          <p:cNvSpPr>
            <a:spLocks noGrp="1"/>
          </p:cNvSpPr>
          <p:nvPr>
            <p:ph type="body" sz="quarter" idx="11"/>
          </p:nvPr>
        </p:nvSpPr>
        <p:spPr>
          <a:xfrm>
            <a:off x="1465856" y="1603212"/>
            <a:ext cx="6478931" cy="4033090"/>
          </a:xfrm>
        </p:spPr>
        <p:txBody>
          <a:bodyPr/>
          <a:lstStyle/>
          <a:p>
            <a:r>
              <a:rPr lang="en-US" sz="1800" b="1" i="1" dirty="0">
                <a:solidFill>
                  <a:srgbClr val="C33A32"/>
                </a:solidFill>
              </a:rPr>
              <a:t>Common examples of reasonable suspicion include but are not limited to:</a:t>
            </a:r>
            <a:endParaRPr lang="en-US" sz="1800" dirty="0">
              <a:solidFill>
                <a:srgbClr val="C33A32"/>
              </a:solidFill>
            </a:endParaRPr>
          </a:p>
          <a:p>
            <a:pPr marL="285750" lvl="0" indent="-285750" fontAlgn="base">
              <a:buFont typeface="Wingdings" panose="05000000000000000000" pitchFamily="2" charset="2"/>
              <a:buChar char="§"/>
            </a:pPr>
            <a:r>
              <a:rPr lang="en-US" sz="1800" dirty="0"/>
              <a:t>Irregular behavior </a:t>
            </a:r>
          </a:p>
          <a:p>
            <a:pPr marL="285750" lvl="0" indent="-285750" fontAlgn="base">
              <a:buFont typeface="Wingdings" panose="05000000000000000000" pitchFamily="2" charset="2"/>
              <a:buChar char="§"/>
            </a:pPr>
            <a:r>
              <a:rPr lang="en-US" sz="1800" dirty="0"/>
              <a:t>Substantial deterioration in work performance</a:t>
            </a:r>
          </a:p>
          <a:p>
            <a:pPr marL="285750" lvl="0" indent="-285750" fontAlgn="base">
              <a:buFont typeface="Wingdings" panose="05000000000000000000" pitchFamily="2" charset="2"/>
              <a:buChar char="§"/>
            </a:pPr>
            <a:r>
              <a:rPr lang="en-US" sz="1800" dirty="0"/>
              <a:t>Physical symptoms of drug use (uncoordinated movement, smell, etc.)</a:t>
            </a:r>
          </a:p>
          <a:p>
            <a:pPr marL="285750" lvl="0" indent="-285750" fontAlgn="base">
              <a:buFont typeface="Wingdings" panose="05000000000000000000" pitchFamily="2" charset="2"/>
              <a:buChar char="§"/>
            </a:pPr>
            <a:r>
              <a:rPr lang="en-US" sz="1800" dirty="0"/>
              <a:t>Direct observation of drug use</a:t>
            </a:r>
          </a:p>
          <a:p>
            <a:pPr marL="285750" lvl="0" indent="-285750" fontAlgn="base">
              <a:buFont typeface="Wingdings" panose="05000000000000000000" pitchFamily="2" charset="2"/>
              <a:buChar char="§"/>
            </a:pPr>
            <a:r>
              <a:rPr lang="en-US" sz="1800" dirty="0"/>
              <a:t>Report from a reliable source that an employee is using drugs</a:t>
            </a:r>
          </a:p>
          <a:p>
            <a:pPr marL="285750" lvl="0" indent="-285750" fontAlgn="base">
              <a:buFont typeface="Wingdings" panose="05000000000000000000" pitchFamily="2" charset="2"/>
              <a:buChar char="§"/>
            </a:pPr>
            <a:r>
              <a:rPr lang="en-US" sz="1800" dirty="0"/>
              <a:t>Evidence that the employee has used, possessed, sold or solicited, transferred drugs while at work</a:t>
            </a:r>
          </a:p>
          <a:p>
            <a:endParaRPr lang="en-US" dirty="0"/>
          </a:p>
        </p:txBody>
      </p:sp>
    </p:spTree>
    <p:extLst>
      <p:ext uri="{BB962C8B-B14F-4D97-AF65-F5344CB8AC3E}">
        <p14:creationId xmlns:p14="http://schemas.microsoft.com/office/powerpoint/2010/main" xmlns="" val="1410324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NAHB Resources</a:t>
            </a:r>
          </a:p>
        </p:txBody>
      </p:sp>
      <p:sp>
        <p:nvSpPr>
          <p:cNvPr id="3" name="Text Placeholder 2"/>
          <p:cNvSpPr>
            <a:spLocks noGrp="1"/>
          </p:cNvSpPr>
          <p:nvPr>
            <p:ph type="body" sz="quarter" idx="11"/>
          </p:nvPr>
        </p:nvSpPr>
        <p:spPr>
          <a:xfrm>
            <a:off x="1465856" y="1770862"/>
            <a:ext cx="6508911" cy="3838789"/>
          </a:xfrm>
        </p:spPr>
        <p:txBody>
          <a:bodyPr/>
          <a:lstStyle/>
          <a:p>
            <a:r>
              <a:rPr lang="en-US" sz="1800" dirty="0"/>
              <a:t>To learn more about the marijuana laws and their impact on the workplace NAHB has prepared the following two resources:</a:t>
            </a:r>
          </a:p>
          <a:p>
            <a:endParaRPr lang="en-US" sz="1800" dirty="0"/>
          </a:p>
          <a:p>
            <a:r>
              <a:rPr lang="en-US" sz="1800" b="1" dirty="0"/>
              <a:t>Dazed and Confused:  The Buzz Surrounding Legalized Marijuana in the Workplace. </a:t>
            </a:r>
            <a:r>
              <a:rPr lang="en-US" sz="1800" dirty="0"/>
              <a:t>This on-demand webinar discusses the differences between state and federal laws and examines the ways the legalization of both medical and recreational marijuana can impact the home building industry.</a:t>
            </a:r>
          </a:p>
          <a:p>
            <a:endParaRPr lang="en-US" sz="1800" dirty="0"/>
          </a:p>
          <a:p>
            <a:r>
              <a:rPr lang="en-US" sz="1800" b="1" dirty="0"/>
              <a:t>A Builder’s Guidebook: Marijuana in the Home Building Industry. </a:t>
            </a:r>
            <a:r>
              <a:rPr lang="en-US" sz="1800" dirty="0"/>
              <a:t>The guide examines pertinent issues related to the legalization of marijuana, and includes a compilation of state laws, tips for creating a workplace policy and answers to frequently asked questions.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398403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Marijuana Addiction</a:t>
            </a:r>
          </a:p>
        </p:txBody>
      </p:sp>
      <p:sp>
        <p:nvSpPr>
          <p:cNvPr id="3" name="Text Placeholder 2"/>
          <p:cNvSpPr>
            <a:spLocks noGrp="1"/>
          </p:cNvSpPr>
          <p:nvPr>
            <p:ph type="body" sz="quarter" idx="11"/>
          </p:nvPr>
        </p:nvSpPr>
        <p:spPr>
          <a:xfrm>
            <a:off x="1465856" y="1903426"/>
            <a:ext cx="6977105" cy="4527354"/>
          </a:xfrm>
        </p:spPr>
        <p:txBody>
          <a:bodyPr/>
          <a:lstStyle/>
          <a:p>
            <a:pPr marL="457200" indent="-457200">
              <a:spcAft>
                <a:spcPts val="800"/>
              </a:spcAft>
              <a:buFont typeface="Wingdings" panose="05000000000000000000" pitchFamily="2" charset="2"/>
              <a:buChar char="§"/>
            </a:pPr>
            <a:r>
              <a:rPr lang="en-US" sz="3000" dirty="0"/>
              <a:t>Contrary to popular belief, marijuana is addictive. Research shows that:</a:t>
            </a:r>
          </a:p>
          <a:p>
            <a:pPr marL="457200" indent="-457200">
              <a:spcAft>
                <a:spcPts val="800"/>
              </a:spcAft>
              <a:buFont typeface="Wingdings" panose="05000000000000000000" pitchFamily="2" charset="2"/>
              <a:buChar char="§"/>
            </a:pPr>
            <a:endParaRPr lang="en-US" sz="3000" dirty="0"/>
          </a:p>
          <a:p>
            <a:pPr marL="457200" indent="-457200">
              <a:spcAft>
                <a:spcPts val="800"/>
              </a:spcAft>
              <a:buFont typeface="Wingdings" panose="05000000000000000000" pitchFamily="2" charset="2"/>
              <a:buChar char="§"/>
            </a:pPr>
            <a:r>
              <a:rPr lang="en-US" sz="3000" dirty="0"/>
              <a:t>1-in-6 people who start using the drug before the age of 18 can become addicted.</a:t>
            </a:r>
          </a:p>
          <a:p>
            <a:pPr marL="457200" indent="-457200">
              <a:spcAft>
                <a:spcPts val="800"/>
              </a:spcAft>
              <a:buFont typeface="Wingdings" panose="05000000000000000000" pitchFamily="2" charset="2"/>
              <a:buChar char="§"/>
            </a:pPr>
            <a:r>
              <a:rPr lang="en-US" sz="3000" dirty="0"/>
              <a:t>1-in-10 adults who use the drug can become addicted.</a:t>
            </a:r>
          </a:p>
          <a:p>
            <a:pPr marL="457200" indent="-457200">
              <a:spcAft>
                <a:spcPts val="800"/>
              </a:spcAft>
              <a:buFont typeface="Wingdings" panose="05000000000000000000" pitchFamily="2" charset="2"/>
              <a:buChar char="§"/>
            </a:pPr>
            <a:r>
              <a:rPr lang="en-US" sz="1400" dirty="0"/>
              <a:t>Source:  Substance Abuse and Mental Health Services Administration (SAMHSA)</a:t>
            </a:r>
          </a:p>
        </p:txBody>
      </p:sp>
    </p:spTree>
    <p:extLst>
      <p:ext uri="{BB962C8B-B14F-4D97-AF65-F5344CB8AC3E}">
        <p14:creationId xmlns:p14="http://schemas.microsoft.com/office/powerpoint/2010/main" xmlns="" val="3209574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Opioid Resources</a:t>
            </a:r>
          </a:p>
        </p:txBody>
      </p:sp>
      <p:sp>
        <p:nvSpPr>
          <p:cNvPr id="3" name="Text Placeholder 2"/>
          <p:cNvSpPr>
            <a:spLocks noGrp="1"/>
          </p:cNvSpPr>
          <p:nvPr>
            <p:ph type="body" sz="quarter" idx="11"/>
          </p:nvPr>
        </p:nvSpPr>
        <p:spPr>
          <a:xfrm>
            <a:off x="1465856" y="1738859"/>
            <a:ext cx="6337025" cy="4047344"/>
          </a:xfrm>
        </p:spPr>
        <p:txBody>
          <a:bodyPr/>
          <a:lstStyle/>
          <a:p>
            <a:r>
              <a:rPr lang="en-US" sz="2000" dirty="0"/>
              <a:t>In 2019, after 2 years of work, NAHB completed the initial phase of its opioid initiative “Opioids in the Home Building Industry: Making it Your Business.”</a:t>
            </a:r>
          </a:p>
          <a:p>
            <a:endParaRPr lang="en-US" sz="2000" dirty="0"/>
          </a:p>
          <a:p>
            <a:r>
              <a:rPr lang="en-US" sz="2000" dirty="0"/>
              <a:t>It aligns with NAHB’s workplace safety objectives by offering specific education and training designed to protect the health and well-being of those involved in the industry and the related trades.</a:t>
            </a:r>
          </a:p>
          <a:p>
            <a:endParaRPr lang="en-US" sz="2000" dirty="0"/>
          </a:p>
          <a:p>
            <a:r>
              <a:rPr lang="en-US" sz="2000" dirty="0"/>
              <a:t>Working with experts in the field of drug abuse, we created a unique set of resources tailored specifically to the residential construction industry.</a:t>
            </a:r>
          </a:p>
        </p:txBody>
      </p:sp>
    </p:spTree>
    <p:extLst>
      <p:ext uri="{BB962C8B-B14F-4D97-AF65-F5344CB8AC3E}">
        <p14:creationId xmlns:p14="http://schemas.microsoft.com/office/powerpoint/2010/main" xmlns="" val="236076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Opioid Resources</a:t>
            </a:r>
          </a:p>
        </p:txBody>
      </p:sp>
      <p:sp>
        <p:nvSpPr>
          <p:cNvPr id="3" name="Text Placeholder 2"/>
          <p:cNvSpPr>
            <a:spLocks noGrp="1"/>
          </p:cNvSpPr>
          <p:nvPr>
            <p:ph type="body" sz="quarter" idx="11"/>
          </p:nvPr>
        </p:nvSpPr>
        <p:spPr>
          <a:xfrm>
            <a:off x="1465856" y="1738859"/>
            <a:ext cx="6337025" cy="4047344"/>
          </a:xfrm>
        </p:spPr>
        <p:txBody>
          <a:bodyPr/>
          <a:lstStyle/>
          <a:p>
            <a:pPr lvl="0"/>
            <a:r>
              <a:rPr lang="en-US" sz="2800" dirty="0"/>
              <a:t>Our goals from the outset were to:</a:t>
            </a:r>
          </a:p>
          <a:p>
            <a:r>
              <a:rPr lang="en-US" sz="2800" dirty="0"/>
              <a:t> </a:t>
            </a:r>
          </a:p>
          <a:p>
            <a:pPr marL="342900" lvl="0" indent="-342900">
              <a:buFont typeface="Wingdings" panose="05000000000000000000" pitchFamily="2" charset="2"/>
              <a:buChar char="v"/>
            </a:pPr>
            <a:r>
              <a:rPr lang="en-US" sz="2800" dirty="0"/>
              <a:t>Raise awareness within the industry </a:t>
            </a:r>
          </a:p>
          <a:p>
            <a:pPr marL="342900" lvl="0" indent="-342900">
              <a:buFont typeface="Wingdings" panose="05000000000000000000" pitchFamily="2" charset="2"/>
              <a:buChar char="v"/>
            </a:pPr>
            <a:endParaRPr lang="en-US" sz="2800" dirty="0"/>
          </a:p>
          <a:p>
            <a:pPr marL="342900" lvl="0" indent="-342900">
              <a:buFont typeface="Wingdings" panose="05000000000000000000" pitchFamily="2" charset="2"/>
              <a:buChar char="v"/>
            </a:pPr>
            <a:r>
              <a:rPr lang="en-US" sz="2800" dirty="0"/>
              <a:t>Educate and inform builders, employees, subcontractors, and their families, and </a:t>
            </a:r>
          </a:p>
          <a:p>
            <a:pPr marL="342900" lvl="0" indent="-342900">
              <a:buFont typeface="Wingdings" panose="05000000000000000000" pitchFamily="2" charset="2"/>
              <a:buChar char="v"/>
            </a:pPr>
            <a:endParaRPr lang="en-US" sz="2800" dirty="0"/>
          </a:p>
          <a:p>
            <a:pPr marL="342900" lvl="0" indent="-342900">
              <a:buFont typeface="Wingdings" panose="05000000000000000000" pitchFamily="2" charset="2"/>
              <a:buChar char="v"/>
            </a:pPr>
            <a:r>
              <a:rPr lang="en-US" sz="2800" dirty="0"/>
              <a:t>Help them to take action.  </a:t>
            </a:r>
          </a:p>
          <a:p>
            <a:endParaRPr lang="en-US" sz="2000" dirty="0"/>
          </a:p>
        </p:txBody>
      </p:sp>
    </p:spTree>
    <p:extLst>
      <p:ext uri="{BB962C8B-B14F-4D97-AF65-F5344CB8AC3E}">
        <p14:creationId xmlns:p14="http://schemas.microsoft.com/office/powerpoint/2010/main" xmlns="" val="1329469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Opioid Resources</a:t>
            </a:r>
          </a:p>
        </p:txBody>
      </p:sp>
      <p:sp>
        <p:nvSpPr>
          <p:cNvPr id="3" name="Text Placeholder 2"/>
          <p:cNvSpPr>
            <a:spLocks noGrp="1"/>
          </p:cNvSpPr>
          <p:nvPr>
            <p:ph type="body" sz="quarter" idx="11"/>
          </p:nvPr>
        </p:nvSpPr>
        <p:spPr>
          <a:xfrm>
            <a:off x="1465856" y="1738859"/>
            <a:ext cx="6337025" cy="4047344"/>
          </a:xfrm>
        </p:spPr>
        <p:txBody>
          <a:bodyPr/>
          <a:lstStyle/>
          <a:p>
            <a:pPr lvl="0"/>
            <a:r>
              <a:rPr lang="en-US" sz="2800" dirty="0"/>
              <a:t>Our goals from the outset were to:</a:t>
            </a:r>
          </a:p>
          <a:p>
            <a:r>
              <a:rPr lang="en-US" sz="2800" dirty="0"/>
              <a:t> </a:t>
            </a:r>
          </a:p>
          <a:p>
            <a:pPr marL="342900" lvl="0" indent="-342900">
              <a:buFont typeface="Wingdings" panose="05000000000000000000" pitchFamily="2" charset="2"/>
              <a:buChar char="v"/>
            </a:pPr>
            <a:r>
              <a:rPr lang="en-US" sz="2800" dirty="0"/>
              <a:t>Raise awareness within the industry </a:t>
            </a:r>
          </a:p>
          <a:p>
            <a:pPr marL="342900" lvl="0" indent="-342900">
              <a:buFont typeface="Wingdings" panose="05000000000000000000" pitchFamily="2" charset="2"/>
              <a:buChar char="v"/>
            </a:pPr>
            <a:endParaRPr lang="en-US" sz="2800" dirty="0"/>
          </a:p>
          <a:p>
            <a:pPr marL="342900" lvl="0" indent="-342900">
              <a:buFont typeface="Wingdings" panose="05000000000000000000" pitchFamily="2" charset="2"/>
              <a:buChar char="v"/>
            </a:pPr>
            <a:r>
              <a:rPr lang="en-US" sz="2800" dirty="0"/>
              <a:t>Educate and inform builders, employees, subcontractors, and their families, and </a:t>
            </a:r>
          </a:p>
          <a:p>
            <a:pPr marL="342900" lvl="0" indent="-342900">
              <a:buFont typeface="Wingdings" panose="05000000000000000000" pitchFamily="2" charset="2"/>
              <a:buChar char="v"/>
            </a:pPr>
            <a:endParaRPr lang="en-US" sz="2800" dirty="0"/>
          </a:p>
          <a:p>
            <a:pPr marL="342900" lvl="0" indent="-342900">
              <a:buFont typeface="Wingdings" panose="05000000000000000000" pitchFamily="2" charset="2"/>
              <a:buChar char="v"/>
            </a:pPr>
            <a:r>
              <a:rPr lang="en-US" sz="2800" dirty="0"/>
              <a:t>Help them to take action.  </a:t>
            </a:r>
          </a:p>
          <a:p>
            <a:endParaRPr lang="en-US" sz="2000" dirty="0"/>
          </a:p>
        </p:txBody>
      </p:sp>
    </p:spTree>
    <p:extLst>
      <p:ext uri="{BB962C8B-B14F-4D97-AF65-F5344CB8AC3E}">
        <p14:creationId xmlns:p14="http://schemas.microsoft.com/office/powerpoint/2010/main" xmlns="" val="633254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We Build Communitites</a:t>
            </a:r>
          </a:p>
        </p:txBody>
      </p:sp>
      <p:sp>
        <p:nvSpPr>
          <p:cNvPr id="26630" name="TextBox 6"/>
          <p:cNvSpPr txBox="1">
            <a:spLocks noChangeArrowheads="1"/>
          </p:cNvSpPr>
          <p:nvPr/>
        </p:nvSpPr>
        <p:spPr bwMode="auto">
          <a:xfrm>
            <a:off x="8674100" y="6427788"/>
            <a:ext cx="679450" cy="246062"/>
          </a:xfrm>
          <a:prstGeom prst="rect">
            <a:avLst/>
          </a:prstGeom>
          <a:noFill/>
          <a:ln w="9525">
            <a:noFill/>
            <a:miter lim="800000"/>
            <a:headEnd/>
            <a:tailEnd/>
          </a:ln>
        </p:spPr>
        <p:txBody>
          <a:bodyPr>
            <a:spAutoFit/>
          </a:bodyPr>
          <a:lstStyle/>
          <a:p>
            <a:r>
              <a:rPr lang="en-US" sz="1000" dirty="0">
                <a:solidFill>
                  <a:schemeClr val="bg2"/>
                </a:solidFill>
              </a:rPr>
              <a:t>®</a:t>
            </a:r>
          </a:p>
        </p:txBody>
      </p:sp>
      <p:sp>
        <p:nvSpPr>
          <p:cNvPr id="9" name="Text Placeholder 8"/>
          <p:cNvSpPr>
            <a:spLocks noGrp="1"/>
          </p:cNvSpPr>
          <p:nvPr>
            <p:ph type="body" sz="quarter" idx="10"/>
          </p:nvPr>
        </p:nvSpPr>
        <p:spPr/>
        <p:txBody>
          <a:bodyPr/>
          <a:lstStyle/>
          <a:p>
            <a:r>
              <a:rPr lang="en-US" dirty="0">
                <a:solidFill>
                  <a:srgbClr val="003B71"/>
                </a:solidFill>
              </a:rPr>
              <a:t>THANK YOU</a:t>
            </a:r>
          </a:p>
        </p:txBody>
      </p:sp>
      <p:sp>
        <p:nvSpPr>
          <p:cNvPr id="12" name="Content Placeholder 2"/>
          <p:cNvSpPr>
            <a:spLocks noGrp="1"/>
          </p:cNvSpPr>
          <p:nvPr>
            <p:ph type="body" sz="quarter" idx="11"/>
          </p:nvPr>
        </p:nvSpPr>
        <p:spPr>
          <a:xfrm>
            <a:off x="1465856" y="2104812"/>
            <a:ext cx="6337025" cy="1988337"/>
          </a:xfrm>
        </p:spPr>
        <p:txBody>
          <a:bodyPr/>
          <a:lstStyle/>
          <a:p>
            <a:pPr>
              <a:lnSpc>
                <a:spcPct val="100000"/>
              </a:lnSpc>
              <a:spcAft>
                <a:spcPts val="1200"/>
              </a:spcAft>
            </a:pPr>
            <a:r>
              <a:rPr lang="en-US" sz="2400" dirty="0">
                <a:solidFill>
                  <a:srgbClr val="00A1DF"/>
                </a:solidFill>
              </a:rPr>
              <a:t>David Jaffe</a:t>
            </a:r>
          </a:p>
          <a:p>
            <a:pPr>
              <a:lnSpc>
                <a:spcPct val="100000"/>
              </a:lnSpc>
              <a:spcAft>
                <a:spcPts val="1200"/>
              </a:spcAft>
            </a:pPr>
            <a:r>
              <a:rPr lang="en-US" sz="2400" dirty="0">
                <a:solidFill>
                  <a:srgbClr val="00A1DF"/>
                </a:solidFill>
              </a:rPr>
              <a:t>Vice President, Legal Advocacy</a:t>
            </a:r>
          </a:p>
          <a:p>
            <a:pPr>
              <a:lnSpc>
                <a:spcPct val="100000"/>
              </a:lnSpc>
              <a:spcAft>
                <a:spcPts val="1200"/>
              </a:spcAft>
            </a:pPr>
            <a:r>
              <a:rPr lang="en-US" sz="2400" dirty="0">
                <a:solidFill>
                  <a:srgbClr val="00A1DF"/>
                </a:solidFill>
              </a:rPr>
              <a:t>djaffe@nahb.org</a:t>
            </a:r>
          </a:p>
          <a:p>
            <a:pPr>
              <a:lnSpc>
                <a:spcPct val="100000"/>
              </a:lnSpc>
              <a:spcAft>
                <a:spcPts val="1200"/>
              </a:spcAft>
            </a:pPr>
            <a:r>
              <a:rPr lang="en-US" sz="2400" dirty="0">
                <a:solidFill>
                  <a:srgbClr val="00A1DF"/>
                </a:solidFill>
              </a:rPr>
              <a:t>800-368-5242 x8317</a:t>
            </a:r>
          </a:p>
          <a:p>
            <a:pPr>
              <a:lnSpc>
                <a:spcPct val="100000"/>
              </a:lnSpc>
              <a:spcAft>
                <a:spcPts val="1200"/>
              </a:spcAft>
            </a:pPr>
            <a:endParaRPr lang="en-US" sz="2400" dirty="0">
              <a:solidFill>
                <a:srgbClr val="00A1D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xmlns="" val="0"/>
              </a:ext>
            </a:extLst>
          </a:blip>
          <a:srcRect l="11509" r="11509"/>
          <a:stretch>
            <a:fillRect/>
          </a:stretch>
        </p:blipFill>
        <p:spPr>
          <a:xfrm>
            <a:off x="5610861" y="1920589"/>
            <a:ext cx="3107089" cy="3106892"/>
          </a:xfrm>
        </p:spPr>
      </p:pic>
      <p:sp>
        <p:nvSpPr>
          <p:cNvPr id="11" name="Content Placeholder 2"/>
          <p:cNvSpPr>
            <a:spLocks noGrp="1"/>
          </p:cNvSpPr>
          <p:nvPr>
            <p:ph type="body" sz="quarter" idx="11"/>
          </p:nvPr>
        </p:nvSpPr>
        <p:spPr>
          <a:xfrm>
            <a:off x="1574943" y="1603211"/>
            <a:ext cx="4035917" cy="4902520"/>
          </a:xfrm>
        </p:spPr>
        <p:txBody>
          <a:bodyPr/>
          <a:lstStyle/>
          <a:p>
            <a:endParaRPr lang="en-US" sz="3200" smtClean="0">
              <a:solidFill>
                <a:srgbClr val="003B71"/>
              </a:solidFill>
            </a:endParaRPr>
          </a:p>
          <a:p>
            <a:r>
              <a:rPr lang="en-US" sz="3200" smtClean="0">
                <a:solidFill>
                  <a:srgbClr val="003B71"/>
                </a:solidFill>
              </a:rPr>
              <a:t>How </a:t>
            </a:r>
            <a:r>
              <a:rPr lang="en-US" sz="3200" dirty="0" smtClean="0">
                <a:solidFill>
                  <a:srgbClr val="003B71"/>
                </a:solidFill>
              </a:rPr>
              <a:t>Cannabis affects the body:</a:t>
            </a:r>
          </a:p>
          <a:p>
            <a:endParaRPr lang="en-US" sz="3200" dirty="0" smtClean="0">
              <a:solidFill>
                <a:srgbClr val="003B71"/>
              </a:solidFill>
            </a:endParaRPr>
          </a:p>
          <a:p>
            <a:pPr marL="342900" indent="-342900">
              <a:buFont typeface="Wingdings" panose="05000000000000000000" pitchFamily="2" charset="2"/>
              <a:buChar char="v"/>
            </a:pPr>
            <a:r>
              <a:rPr lang="en-US" sz="2800" dirty="0">
                <a:solidFill>
                  <a:srgbClr val="003B71"/>
                </a:solidFill>
              </a:rPr>
              <a:t>disorientation, </a:t>
            </a:r>
            <a:endParaRPr lang="en-US" sz="2800" dirty="0" smtClean="0">
              <a:solidFill>
                <a:srgbClr val="003B71"/>
              </a:solidFill>
            </a:endParaRPr>
          </a:p>
          <a:p>
            <a:endParaRPr lang="en-US" sz="2800" dirty="0" smtClean="0">
              <a:solidFill>
                <a:srgbClr val="003B71"/>
              </a:solidFill>
            </a:endParaRPr>
          </a:p>
          <a:p>
            <a:pPr marL="342900" indent="-342900">
              <a:buFont typeface="Wingdings" panose="05000000000000000000" pitchFamily="2" charset="2"/>
              <a:buChar char="v"/>
            </a:pPr>
            <a:r>
              <a:rPr lang="en-US" sz="2800" dirty="0">
                <a:solidFill>
                  <a:srgbClr val="003B71"/>
                </a:solidFill>
              </a:rPr>
              <a:t>impaired </a:t>
            </a:r>
            <a:r>
              <a:rPr lang="en-US" sz="2800" dirty="0" smtClean="0">
                <a:solidFill>
                  <a:srgbClr val="003B71"/>
                </a:solidFill>
              </a:rPr>
              <a:t>judgment,</a:t>
            </a:r>
          </a:p>
          <a:p>
            <a:endParaRPr lang="en-US" sz="2800" dirty="0" smtClean="0">
              <a:solidFill>
                <a:srgbClr val="003B71"/>
              </a:solidFill>
            </a:endParaRPr>
          </a:p>
          <a:p>
            <a:pPr marL="342900" indent="-342900">
              <a:buFont typeface="Wingdings" panose="05000000000000000000" pitchFamily="2" charset="2"/>
              <a:buChar char="v"/>
            </a:pPr>
            <a:r>
              <a:rPr lang="en-US" sz="2800" dirty="0">
                <a:solidFill>
                  <a:srgbClr val="003B71"/>
                </a:solidFill>
              </a:rPr>
              <a:t>lack of </a:t>
            </a:r>
            <a:r>
              <a:rPr lang="en-US" sz="2800" dirty="0" smtClean="0">
                <a:solidFill>
                  <a:srgbClr val="003B71"/>
                </a:solidFill>
              </a:rPr>
              <a:t>concentration,</a:t>
            </a:r>
          </a:p>
          <a:p>
            <a:endParaRPr lang="en-US" sz="2800" dirty="0" smtClean="0">
              <a:solidFill>
                <a:srgbClr val="003B71"/>
              </a:solidFill>
            </a:endParaRPr>
          </a:p>
          <a:p>
            <a:pPr marL="342900" indent="-342900">
              <a:buFont typeface="Wingdings" panose="05000000000000000000" pitchFamily="2" charset="2"/>
              <a:buChar char="v"/>
            </a:pPr>
            <a:r>
              <a:rPr lang="en-US" sz="2800" dirty="0">
                <a:solidFill>
                  <a:srgbClr val="003B71"/>
                </a:solidFill>
              </a:rPr>
              <a:t>slowed fine motor </a:t>
            </a:r>
            <a:r>
              <a:rPr lang="en-US" sz="2800" dirty="0" smtClean="0">
                <a:solidFill>
                  <a:srgbClr val="003B71"/>
                </a:solidFill>
              </a:rPr>
              <a:t>skills,</a:t>
            </a:r>
          </a:p>
          <a:p>
            <a:endParaRPr lang="en-US" sz="2800" dirty="0" smtClean="0">
              <a:solidFill>
                <a:srgbClr val="003B71"/>
              </a:solidFill>
            </a:endParaRPr>
          </a:p>
          <a:p>
            <a:pPr marL="342900" indent="-342900">
              <a:buFont typeface="Wingdings" panose="05000000000000000000" pitchFamily="2" charset="2"/>
              <a:buChar char="v"/>
            </a:pPr>
            <a:r>
              <a:rPr lang="en-US" sz="2800" dirty="0" smtClean="0">
                <a:solidFill>
                  <a:srgbClr val="003B71"/>
                </a:solidFill>
              </a:rPr>
              <a:t>delayed </a:t>
            </a:r>
            <a:r>
              <a:rPr lang="en-US" sz="2800" dirty="0">
                <a:solidFill>
                  <a:srgbClr val="003B71"/>
                </a:solidFill>
              </a:rPr>
              <a:t>decision-making</a:t>
            </a:r>
            <a:endParaRPr lang="en-US" sz="2800" dirty="0" smtClean="0">
              <a:solidFill>
                <a:srgbClr val="003B71"/>
              </a:solidFill>
            </a:endParaRPr>
          </a:p>
          <a:p>
            <a:endParaRPr lang="en-US" sz="2400" dirty="0"/>
          </a:p>
          <a:p>
            <a:r>
              <a:rPr lang="en-US" dirty="0"/>
              <a:t>	</a:t>
            </a:r>
          </a:p>
        </p:txBody>
      </p:sp>
      <p:sp>
        <p:nvSpPr>
          <p:cNvPr id="12" name="Title 1"/>
          <p:cNvSpPr>
            <a:spLocks noGrp="1"/>
          </p:cNvSpPr>
          <p:nvPr>
            <p:ph type="body" sz="quarter" idx="10"/>
          </p:nvPr>
        </p:nvSpPr>
        <p:spPr>
          <a:prstGeom prst="rect">
            <a:avLst/>
          </a:prstGeom>
        </p:spPr>
        <p:txBody>
          <a:bodyPr/>
          <a:lstStyle/>
          <a:p>
            <a:r>
              <a:rPr lang="en-US" sz="4000" dirty="0">
                <a:solidFill>
                  <a:srgbClr val="00A1DF"/>
                </a:solidFill>
              </a:rPr>
              <a:t>Why Employers Should Care</a:t>
            </a:r>
          </a:p>
        </p:txBody>
      </p:sp>
    </p:spTree>
    <p:extLst>
      <p:ext uri="{BB962C8B-B14F-4D97-AF65-F5344CB8AC3E}">
        <p14:creationId xmlns:p14="http://schemas.microsoft.com/office/powerpoint/2010/main" xmlns="" val="126080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Why Employers Should Care</a:t>
            </a:r>
          </a:p>
        </p:txBody>
      </p:sp>
      <p:sp>
        <p:nvSpPr>
          <p:cNvPr id="3" name="Text Placeholder 2"/>
          <p:cNvSpPr>
            <a:spLocks noGrp="1"/>
          </p:cNvSpPr>
          <p:nvPr>
            <p:ph type="body" sz="quarter" idx="11"/>
          </p:nvPr>
        </p:nvSpPr>
        <p:spPr>
          <a:xfrm>
            <a:off x="1465856" y="1903426"/>
            <a:ext cx="6977105" cy="4527354"/>
          </a:xfrm>
        </p:spPr>
        <p:txBody>
          <a:bodyPr/>
          <a:lstStyle/>
          <a:p>
            <a:pPr>
              <a:spcAft>
                <a:spcPts val="800"/>
              </a:spcAft>
            </a:pPr>
            <a:r>
              <a:rPr lang="en-US" sz="2800" dirty="0" smtClean="0"/>
              <a:t>Employees </a:t>
            </a:r>
            <a:r>
              <a:rPr lang="en-US" sz="2800" dirty="0"/>
              <a:t>who tested positive for cannabis had:</a:t>
            </a:r>
          </a:p>
          <a:p>
            <a:pPr marL="457200" indent="-457200">
              <a:spcAft>
                <a:spcPts val="800"/>
              </a:spcAft>
              <a:buFont typeface="Wingdings" panose="05000000000000000000" pitchFamily="2" charset="2"/>
              <a:buChar char="§"/>
            </a:pPr>
            <a:endParaRPr lang="en-US" sz="2800" dirty="0"/>
          </a:p>
          <a:p>
            <a:pPr marL="457200" indent="-457200">
              <a:spcAft>
                <a:spcPts val="800"/>
              </a:spcAft>
              <a:buFont typeface="Wingdings" panose="05000000000000000000" pitchFamily="2" charset="2"/>
              <a:buChar char="§"/>
            </a:pPr>
            <a:r>
              <a:rPr lang="en-US" sz="2800" dirty="0"/>
              <a:t>55% more industrial incidents</a:t>
            </a:r>
          </a:p>
          <a:p>
            <a:pPr marL="457200" indent="-457200">
              <a:spcAft>
                <a:spcPts val="800"/>
              </a:spcAft>
              <a:buFont typeface="Wingdings" panose="05000000000000000000" pitchFamily="2" charset="2"/>
              <a:buChar char="§"/>
            </a:pPr>
            <a:r>
              <a:rPr lang="en-US" sz="2800" dirty="0"/>
              <a:t>85% more injuries</a:t>
            </a:r>
          </a:p>
          <a:p>
            <a:pPr marL="457200" indent="-457200">
              <a:spcAft>
                <a:spcPts val="800"/>
              </a:spcAft>
              <a:buFont typeface="Wingdings" panose="05000000000000000000" pitchFamily="2" charset="2"/>
              <a:buChar char="§"/>
            </a:pPr>
            <a:r>
              <a:rPr lang="en-US" sz="2800" dirty="0"/>
              <a:t>75% greater absenteeism compared to those who tested negative.</a:t>
            </a:r>
          </a:p>
        </p:txBody>
      </p:sp>
    </p:spTree>
    <p:extLst>
      <p:ext uri="{BB962C8B-B14F-4D97-AF65-F5344CB8AC3E}">
        <p14:creationId xmlns:p14="http://schemas.microsoft.com/office/powerpoint/2010/main" xmlns="" val="96046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465856" y="1872463"/>
            <a:ext cx="6337025" cy="4095200"/>
          </a:xfrm>
        </p:spPr>
        <p:txBody>
          <a:bodyPr/>
          <a:lstStyle/>
          <a:p>
            <a:pPr marL="457200" indent="-457200"/>
            <a:r>
              <a:rPr lang="en-US" sz="2600" dirty="0"/>
              <a:t>Marijuana is legal for medical use in 33 states, the District of Columbia, Guam and Puerto Rico.</a:t>
            </a:r>
          </a:p>
          <a:p>
            <a:pPr marL="457200" indent="-457200"/>
            <a:r>
              <a:rPr lang="en-US" sz="2600" dirty="0"/>
              <a:t>Connecticut allows the use of marijuana for medical reasons. </a:t>
            </a:r>
          </a:p>
          <a:p>
            <a:pPr marL="457200" indent="-457200"/>
            <a:r>
              <a:rPr lang="en-US" sz="2600" dirty="0"/>
              <a:t>This conflict with federal law presents new and unique challenges for employers.</a:t>
            </a:r>
          </a:p>
          <a:p>
            <a:pPr marL="457200" indent="-457200"/>
            <a:endParaRPr lang="en-US" sz="2600" dirty="0"/>
          </a:p>
        </p:txBody>
      </p:sp>
      <p:sp>
        <p:nvSpPr>
          <p:cNvPr id="6" name="Title 1"/>
          <p:cNvSpPr>
            <a:spLocks noGrp="1"/>
          </p:cNvSpPr>
          <p:nvPr>
            <p:ph type="body" sz="quarter" idx="10"/>
          </p:nvPr>
        </p:nvSpPr>
        <p:spPr>
          <a:prstGeom prst="rect">
            <a:avLst/>
          </a:prstGeom>
        </p:spPr>
        <p:txBody>
          <a:bodyPr/>
          <a:lstStyle/>
          <a:p>
            <a:r>
              <a:rPr lang="en-US" sz="4400" b="0" dirty="0">
                <a:solidFill>
                  <a:srgbClr val="00A1DF"/>
                </a:solidFill>
              </a:rPr>
              <a:t>Legalization of Marijuana</a:t>
            </a:r>
          </a:p>
        </p:txBody>
      </p:sp>
    </p:spTree>
    <p:extLst>
      <p:ext uri="{BB962C8B-B14F-4D97-AF65-F5344CB8AC3E}">
        <p14:creationId xmlns:p14="http://schemas.microsoft.com/office/powerpoint/2010/main" xmlns="" val="1352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Legalization of Marijuana</a:t>
            </a:r>
          </a:p>
        </p:txBody>
      </p:sp>
      <p:sp>
        <p:nvSpPr>
          <p:cNvPr id="3" name="Text Placeholder 2"/>
          <p:cNvSpPr>
            <a:spLocks noGrp="1"/>
          </p:cNvSpPr>
          <p:nvPr>
            <p:ph type="body" sz="quarter" idx="11"/>
          </p:nvPr>
        </p:nvSpPr>
        <p:spPr>
          <a:xfrm>
            <a:off x="1465856" y="1804058"/>
            <a:ext cx="7137231" cy="4494726"/>
          </a:xfrm>
        </p:spPr>
        <p:txBody>
          <a:bodyPr/>
          <a:lstStyle/>
          <a:p>
            <a:r>
              <a:rPr lang="en-US" sz="2400" dirty="0"/>
              <a:t>Recreational use of marijuana is now legal </a:t>
            </a:r>
            <a:r>
              <a:rPr lang="en-US" sz="2400"/>
              <a:t>in 11 </a:t>
            </a:r>
            <a:r>
              <a:rPr lang="en-US" sz="2400" dirty="0"/>
              <a:t>states and the District of Columbia. </a:t>
            </a:r>
          </a:p>
          <a:p>
            <a:endParaRPr lang="en-US" sz="2400" dirty="0"/>
          </a:p>
          <a:p>
            <a:r>
              <a:rPr lang="en-US" sz="2400" dirty="0"/>
              <a:t>States generally limit use to adults 21 years and older and restrict authorized amounts.</a:t>
            </a:r>
          </a:p>
          <a:p>
            <a:endParaRPr lang="en-US" sz="2400" dirty="0"/>
          </a:p>
          <a:p>
            <a:r>
              <a:rPr lang="en-US" sz="2400" dirty="0"/>
              <a:t>In states where recreational cannabis has been legalized, adult consumers do not need a medical marijuana card, but may not have access to the same medical cannabis products that are available for patients.</a:t>
            </a:r>
          </a:p>
        </p:txBody>
      </p:sp>
    </p:spTree>
    <p:extLst>
      <p:ext uri="{BB962C8B-B14F-4D97-AF65-F5344CB8AC3E}">
        <p14:creationId xmlns:p14="http://schemas.microsoft.com/office/powerpoint/2010/main" xmlns="" val="17030188"/>
      </p:ext>
    </p:extLst>
  </p:cSld>
  <p:clrMapOvr>
    <a:masterClrMapping/>
  </p:clrMapOvr>
</p:sld>
</file>

<file path=ppt/theme/theme1.xml><?xml version="1.0" encoding="utf-8"?>
<a:theme xmlns:a="http://schemas.openxmlformats.org/drawingml/2006/main" name="2017 Business Accounting Live Online 00 v1">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ppt55A2.tmp</Template>
  <TotalTime>3548</TotalTime>
  <Words>3152</Words>
  <Application>Microsoft Office PowerPoint</Application>
  <PresentationFormat>On-screen Show (4:3)</PresentationFormat>
  <Paragraphs>399</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2017 Business Accounting Live Online 00 v1</vt:lpstr>
      <vt:lpstr>Marijuana and Opioids in the Workplace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NAHB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Shaanna</dc:creator>
  <cp:lastModifiedBy>Janet Lemond</cp:lastModifiedBy>
  <cp:revision>546</cp:revision>
  <cp:lastPrinted>2020-03-02T16:00:56Z</cp:lastPrinted>
  <dcterms:created xsi:type="dcterms:W3CDTF">2018-10-12T14:45:43Z</dcterms:created>
  <dcterms:modified xsi:type="dcterms:W3CDTF">2020-03-04T12:38:20Z</dcterms:modified>
</cp:coreProperties>
</file>